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Lst>
  <p:sldSz cx="18288000" cy="10287000"/>
  <p:notesSz cx="6858000" cy="9144000"/>
  <p:embeddedFontLst>
    <p:embeddedFont>
      <p:font typeface="Montserrat Classic Bold" charset="1" panose="00000800000000000000"/>
      <p:regular r:id="rId17"/>
    </p:embeddedFont>
    <p:embeddedFont>
      <p:font typeface="Montserrat Medium" charset="1" panose="00000600000000000000"/>
      <p:regular r:id="rId18"/>
    </p:embeddedFont>
    <p:embeddedFont>
      <p:font typeface="Montserrat" charset="1" panose="00000500000000000000"/>
      <p:regular r:id="rId19"/>
    </p:embeddedFont>
    <p:embeddedFont>
      <p:font typeface="League Spartan" charset="1" panose="00000800000000000000"/>
      <p:regular r:id="rId20"/>
    </p:embeddedFont>
    <p:embeddedFont>
      <p:font typeface="Poppins" charset="1" panose="00000500000000000000"/>
      <p:regular r:id="rId21"/>
    </p:embeddedFont>
    <p:embeddedFont>
      <p:font typeface="Poppins Bold" charset="1" panose="00000800000000000000"/>
      <p:regular r:id="rId22"/>
    </p:embeddedFont>
    <p:embeddedFont>
      <p:font typeface="Inter Bold" charset="1" panose="020B0802030000000004"/>
      <p:regular r:id="rId23"/>
    </p:embeddedFont>
    <p:embeddedFont>
      <p:font typeface="Open Sans" charset="1" panose="020B0606030504020204"/>
      <p:regular r:id="rId24"/>
    </p:embeddedFont>
    <p:embeddedFont>
      <p:font typeface="Open Sans Bold" charset="1" panose="020B0806030504020204"/>
      <p:regular r:id="rId25"/>
    </p:embeddedFont>
    <p:embeddedFont>
      <p:font typeface="Poppins Italics" charset="1" panose="00000500000000000000"/>
      <p:regular r:id="rId26"/>
    </p:embeddedFont>
    <p:embeddedFont>
      <p:font typeface="Open Sans Italics" charset="1" panose="020B0606030504020204"/>
      <p:regular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1.svg" Type="http://schemas.openxmlformats.org/officeDocument/2006/relationships/image"/><Relationship Id="rId11" Target="../media/image7.png" Type="http://schemas.openxmlformats.org/officeDocument/2006/relationships/image"/><Relationship Id="rId12" Target="../media/image8.svg" Type="http://schemas.openxmlformats.org/officeDocument/2006/relationships/image"/><Relationship Id="rId2" Target="../media/image33.jpeg" Type="http://schemas.openxmlformats.org/officeDocument/2006/relationships/image"/><Relationship Id="rId3" Target="../media/image34.png" Type="http://schemas.openxmlformats.org/officeDocument/2006/relationships/image"/><Relationship Id="rId4" Target="../media/image35.svg" Type="http://schemas.openxmlformats.org/officeDocument/2006/relationships/image"/><Relationship Id="rId5" Target="../media/image36.png" Type="http://schemas.openxmlformats.org/officeDocument/2006/relationships/image"/><Relationship Id="rId6" Target="../media/image37.svg" Type="http://schemas.openxmlformats.org/officeDocument/2006/relationships/image"/><Relationship Id="rId7" Target="../media/image38.png" Type="http://schemas.openxmlformats.org/officeDocument/2006/relationships/image"/><Relationship Id="rId8" Target="../media/image39.svg" Type="http://schemas.openxmlformats.org/officeDocument/2006/relationships/image"/><Relationship Id="rId9" Target="../media/image40.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2.png" Type="http://schemas.openxmlformats.org/officeDocument/2006/relationships/image"/><Relationship Id="rId3" Target="../media/image43.png" Type="http://schemas.openxmlformats.org/officeDocument/2006/relationships/image"/><Relationship Id="rId4" Target="../media/image44.svg" Type="http://schemas.openxmlformats.org/officeDocument/2006/relationships/image"/><Relationship Id="rId5" Target="../media/image7.png" Type="http://schemas.openxmlformats.org/officeDocument/2006/relationships/image"/><Relationship Id="rId6" Target="../media/image8.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6.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5.png" Type="http://schemas.openxmlformats.org/officeDocument/2006/relationships/image"/><Relationship Id="rId11" Target="../media/image16.svg" Type="http://schemas.openxmlformats.org/officeDocument/2006/relationships/image"/><Relationship Id="rId12" Target="../media/image17.png" Type="http://schemas.openxmlformats.org/officeDocument/2006/relationships/image"/><Relationship Id="rId13" Target="../media/image18.svg" Type="http://schemas.openxmlformats.org/officeDocument/2006/relationships/image"/><Relationship Id="rId14" Target="../media/image19.png" Type="http://schemas.openxmlformats.org/officeDocument/2006/relationships/image"/><Relationship Id="rId15" Target="../media/image20.svg" Type="http://schemas.openxmlformats.org/officeDocument/2006/relationships/image"/><Relationship Id="rId2" Target="../media/image7.png" Type="http://schemas.openxmlformats.org/officeDocument/2006/relationships/image"/><Relationship Id="rId3" Target="../media/image8.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11.png" Type="http://schemas.openxmlformats.org/officeDocument/2006/relationships/image"/><Relationship Id="rId7" Target="../media/image12.svg" Type="http://schemas.openxmlformats.org/officeDocument/2006/relationships/image"/><Relationship Id="rId8" Target="../media/image13.png" Type="http://schemas.openxmlformats.org/officeDocument/2006/relationships/image"/><Relationship Id="rId9" Target="../media/image14.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jpeg" Type="http://schemas.openxmlformats.org/officeDocument/2006/relationships/image"/><Relationship Id="rId3" Target="../media/image22.jpeg" Type="http://schemas.openxmlformats.org/officeDocument/2006/relationships/image"/><Relationship Id="rId4" Target="../media/image23.jpeg" Type="http://schemas.openxmlformats.org/officeDocument/2006/relationships/image"/><Relationship Id="rId5" Target="../media/image24.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1.png" Type="http://schemas.openxmlformats.org/officeDocument/2006/relationships/image"/><Relationship Id="rId11" Target="../media/image32.png" Type="http://schemas.openxmlformats.org/officeDocument/2006/relationships/image"/><Relationship Id="rId2" Target="../media/image25.png"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 Id="rId5" Target="../media/image26.png" Type="http://schemas.openxmlformats.org/officeDocument/2006/relationships/image"/><Relationship Id="rId6" Target="../media/image27.svg" Type="http://schemas.openxmlformats.org/officeDocument/2006/relationships/image"/><Relationship Id="rId7" Target="../media/image28.png" Type="http://schemas.openxmlformats.org/officeDocument/2006/relationships/image"/><Relationship Id="rId8" Target="../media/image29.png" Type="http://schemas.openxmlformats.org/officeDocument/2006/relationships/image"/><Relationship Id="rId9" Target="../media/image30.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3.jpe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3.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8555" r="0" b="0"/>
            </a:stretch>
          </a:blipFill>
        </p:spPr>
      </p:sp>
      <p:grpSp>
        <p:nvGrpSpPr>
          <p:cNvPr name="Group 3" id="3"/>
          <p:cNvGrpSpPr/>
          <p:nvPr/>
        </p:nvGrpSpPr>
        <p:grpSpPr>
          <a:xfrm rot="-5400000">
            <a:off x="13090518" y="-2219613"/>
            <a:ext cx="1742926" cy="10429432"/>
            <a:chOff x="0" y="0"/>
            <a:chExt cx="459042" cy="2746846"/>
          </a:xfrm>
        </p:grpSpPr>
        <p:sp>
          <p:nvSpPr>
            <p:cNvPr name="Freeform 4" id="4"/>
            <p:cNvSpPr/>
            <p:nvPr/>
          </p:nvSpPr>
          <p:spPr>
            <a:xfrm flipH="false" flipV="false" rot="0">
              <a:off x="0" y="0"/>
              <a:ext cx="459042" cy="2746846"/>
            </a:xfrm>
            <a:custGeom>
              <a:avLst/>
              <a:gdLst/>
              <a:ahLst/>
              <a:cxnLst/>
              <a:rect r="r" b="b" t="t" l="l"/>
              <a:pathLst>
                <a:path h="2746846" w="459042">
                  <a:moveTo>
                    <a:pt x="0" y="0"/>
                  </a:moveTo>
                  <a:lnTo>
                    <a:pt x="459042" y="0"/>
                  </a:lnTo>
                  <a:lnTo>
                    <a:pt x="459042" y="2746846"/>
                  </a:lnTo>
                  <a:lnTo>
                    <a:pt x="0" y="2746846"/>
                  </a:lnTo>
                  <a:close/>
                </a:path>
              </a:pathLst>
            </a:custGeom>
            <a:solidFill>
              <a:srgbClr val="FFFFFF"/>
            </a:solidFill>
            <a:ln cap="sq">
              <a:noFill/>
              <a:prstDash val="solid"/>
              <a:miter/>
            </a:ln>
          </p:spPr>
        </p:sp>
        <p:sp>
          <p:nvSpPr>
            <p:cNvPr name="TextBox 5" id="5"/>
            <p:cNvSpPr txBox="true"/>
            <p:nvPr/>
          </p:nvSpPr>
          <p:spPr>
            <a:xfrm>
              <a:off x="0" y="-38100"/>
              <a:ext cx="459042" cy="2784946"/>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6" id="6"/>
          <p:cNvGrpSpPr/>
          <p:nvPr/>
        </p:nvGrpSpPr>
        <p:grpSpPr>
          <a:xfrm rot="-5400000">
            <a:off x="-3855714" y="3855714"/>
            <a:ext cx="10627040" cy="2915611"/>
            <a:chOff x="0" y="0"/>
            <a:chExt cx="2798891" cy="767898"/>
          </a:xfrm>
        </p:grpSpPr>
        <p:sp>
          <p:nvSpPr>
            <p:cNvPr name="Freeform 7" id="7"/>
            <p:cNvSpPr/>
            <p:nvPr/>
          </p:nvSpPr>
          <p:spPr>
            <a:xfrm flipH="false" flipV="false" rot="0">
              <a:off x="0" y="0"/>
              <a:ext cx="2798891" cy="767898"/>
            </a:xfrm>
            <a:custGeom>
              <a:avLst/>
              <a:gdLst/>
              <a:ahLst/>
              <a:cxnLst/>
              <a:rect r="r" b="b" t="t" l="l"/>
              <a:pathLst>
                <a:path h="767898" w="2798891">
                  <a:moveTo>
                    <a:pt x="0" y="0"/>
                  </a:moveTo>
                  <a:lnTo>
                    <a:pt x="2798891" y="0"/>
                  </a:lnTo>
                  <a:lnTo>
                    <a:pt x="2798891" y="767898"/>
                  </a:lnTo>
                  <a:lnTo>
                    <a:pt x="0" y="767898"/>
                  </a:lnTo>
                  <a:close/>
                </a:path>
              </a:pathLst>
            </a:custGeom>
            <a:solidFill>
              <a:srgbClr val="000000"/>
            </a:solidFill>
          </p:spPr>
        </p:sp>
        <p:sp>
          <p:nvSpPr>
            <p:cNvPr name="TextBox 8" id="8"/>
            <p:cNvSpPr txBox="true"/>
            <p:nvPr/>
          </p:nvSpPr>
          <p:spPr>
            <a:xfrm>
              <a:off x="0" y="-38100"/>
              <a:ext cx="2798891" cy="805998"/>
            </a:xfrm>
            <a:prstGeom prst="rect">
              <a:avLst/>
            </a:prstGeom>
          </p:spPr>
          <p:txBody>
            <a:bodyPr anchor="ctr" rtlCol="false" tIns="50800" lIns="50800" bIns="50800" rIns="50800"/>
            <a:lstStyle/>
            <a:p>
              <a:pPr algn="ctr">
                <a:lnSpc>
                  <a:spcPts val="2659"/>
                </a:lnSpc>
                <a:spcBef>
                  <a:spcPct val="0"/>
                </a:spcBef>
              </a:pPr>
            </a:p>
          </p:txBody>
        </p:sp>
      </p:grpSp>
      <p:sp>
        <p:nvSpPr>
          <p:cNvPr name="AutoShape 9" id="9"/>
          <p:cNvSpPr/>
          <p:nvPr/>
        </p:nvSpPr>
        <p:spPr>
          <a:xfrm rot="5400000">
            <a:off x="-465846" y="2575114"/>
            <a:ext cx="5245477" cy="0"/>
          </a:xfrm>
          <a:prstGeom prst="line">
            <a:avLst/>
          </a:prstGeom>
          <a:ln cap="flat" w="95250">
            <a:solidFill>
              <a:srgbClr val="BD3D41"/>
            </a:solidFill>
            <a:prstDash val="solid"/>
            <a:headEnd type="none" len="sm" w="sm"/>
            <a:tailEnd type="none" len="sm" w="sm"/>
          </a:ln>
        </p:spPr>
      </p:sp>
      <p:sp>
        <p:nvSpPr>
          <p:cNvPr name="TextBox 10" id="10"/>
          <p:cNvSpPr txBox="true"/>
          <p:nvPr/>
        </p:nvSpPr>
        <p:spPr>
          <a:xfrm rot="0">
            <a:off x="2933733" y="1790265"/>
            <a:ext cx="12420534" cy="2066776"/>
          </a:xfrm>
          <a:prstGeom prst="rect">
            <a:avLst/>
          </a:prstGeom>
        </p:spPr>
        <p:txBody>
          <a:bodyPr anchor="t" rtlCol="false" tIns="0" lIns="0" bIns="0" rIns="0">
            <a:spAutoFit/>
          </a:bodyPr>
          <a:lstStyle/>
          <a:p>
            <a:pPr algn="ctr">
              <a:lnSpc>
                <a:spcPts val="16800"/>
              </a:lnSpc>
            </a:pPr>
            <a:r>
              <a:rPr lang="en-US" sz="12000">
                <a:solidFill>
                  <a:srgbClr val="000000"/>
                </a:solidFill>
                <a:latin typeface="Montserrat Classic Bold"/>
              </a:rPr>
              <a:t>COMPANY</a:t>
            </a:r>
          </a:p>
        </p:txBody>
      </p:sp>
      <p:sp>
        <p:nvSpPr>
          <p:cNvPr name="TextBox 11" id="11"/>
          <p:cNvSpPr txBox="true"/>
          <p:nvPr/>
        </p:nvSpPr>
        <p:spPr>
          <a:xfrm rot="0">
            <a:off x="3342031" y="3676067"/>
            <a:ext cx="11603938" cy="1698588"/>
          </a:xfrm>
          <a:prstGeom prst="rect">
            <a:avLst/>
          </a:prstGeom>
        </p:spPr>
        <p:txBody>
          <a:bodyPr anchor="t" rtlCol="false" tIns="0" lIns="0" bIns="0" rIns="0">
            <a:spAutoFit/>
          </a:bodyPr>
          <a:lstStyle/>
          <a:p>
            <a:pPr algn="ctr">
              <a:lnSpc>
                <a:spcPts val="13999"/>
              </a:lnSpc>
            </a:pPr>
            <a:r>
              <a:rPr lang="en-US" sz="9999">
                <a:solidFill>
                  <a:srgbClr val="137EC1"/>
                </a:solidFill>
                <a:latin typeface="Montserrat Medium"/>
              </a:rPr>
              <a:t>PROFILE</a:t>
            </a:r>
          </a:p>
        </p:txBody>
      </p:sp>
      <p:sp>
        <p:nvSpPr>
          <p:cNvPr name="TextBox 12" id="12"/>
          <p:cNvSpPr txBox="true"/>
          <p:nvPr/>
        </p:nvSpPr>
        <p:spPr>
          <a:xfrm rot="0">
            <a:off x="12793154" y="990600"/>
            <a:ext cx="4466146" cy="306593"/>
          </a:xfrm>
          <a:prstGeom prst="rect">
            <a:avLst/>
          </a:prstGeom>
        </p:spPr>
        <p:txBody>
          <a:bodyPr anchor="t" rtlCol="false" tIns="0" lIns="0" bIns="0" rIns="0">
            <a:spAutoFit/>
          </a:bodyPr>
          <a:lstStyle/>
          <a:p>
            <a:pPr algn="r">
              <a:lnSpc>
                <a:spcPts val="2520"/>
              </a:lnSpc>
              <a:spcBef>
                <a:spcPct val="0"/>
              </a:spcBef>
            </a:pPr>
            <a:r>
              <a:rPr lang="en-US" sz="1800" spc="900">
                <a:solidFill>
                  <a:srgbClr val="000000"/>
                </a:solidFill>
                <a:latin typeface="Montserrat"/>
              </a:rPr>
              <a:t>RISAKA GROUP</a:t>
            </a:r>
          </a:p>
        </p:txBody>
      </p:sp>
      <p:sp>
        <p:nvSpPr>
          <p:cNvPr name="Freeform 13" id="13"/>
          <p:cNvSpPr/>
          <p:nvPr/>
        </p:nvSpPr>
        <p:spPr>
          <a:xfrm flipH="false" flipV="false" rot="0">
            <a:off x="13528328" y="2615869"/>
            <a:ext cx="4550816" cy="758469"/>
          </a:xfrm>
          <a:custGeom>
            <a:avLst/>
            <a:gdLst/>
            <a:ahLst/>
            <a:cxnLst/>
            <a:rect r="r" b="b" t="t" l="l"/>
            <a:pathLst>
              <a:path h="758469" w="4550816">
                <a:moveTo>
                  <a:pt x="0" y="0"/>
                </a:moveTo>
                <a:lnTo>
                  <a:pt x="4550815" y="0"/>
                </a:lnTo>
                <a:lnTo>
                  <a:pt x="4550815" y="758469"/>
                </a:lnTo>
                <a:lnTo>
                  <a:pt x="0" y="758469"/>
                </a:lnTo>
                <a:lnTo>
                  <a:pt x="0" y="0"/>
                </a:lnTo>
                <a:close/>
              </a:path>
            </a:pathLst>
          </a:custGeom>
          <a:blipFill>
            <a:blip r:embed="rId3"/>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3903474" y="0"/>
            <a:ext cx="4384526" cy="10287000"/>
            <a:chOff x="0" y="0"/>
            <a:chExt cx="1154772" cy="2709333"/>
          </a:xfrm>
        </p:grpSpPr>
        <p:sp>
          <p:nvSpPr>
            <p:cNvPr name="Freeform 3" id="3"/>
            <p:cNvSpPr/>
            <p:nvPr/>
          </p:nvSpPr>
          <p:spPr>
            <a:xfrm flipH="false" flipV="false" rot="0">
              <a:off x="0" y="0"/>
              <a:ext cx="1154772" cy="2709333"/>
            </a:xfrm>
            <a:custGeom>
              <a:avLst/>
              <a:gdLst/>
              <a:ahLst/>
              <a:cxnLst/>
              <a:rect r="r" b="b" t="t" l="l"/>
              <a:pathLst>
                <a:path h="2709333" w="1154772">
                  <a:moveTo>
                    <a:pt x="0" y="0"/>
                  </a:moveTo>
                  <a:lnTo>
                    <a:pt x="1154772" y="0"/>
                  </a:lnTo>
                  <a:lnTo>
                    <a:pt x="1154772" y="2709333"/>
                  </a:lnTo>
                  <a:lnTo>
                    <a:pt x="0" y="2709333"/>
                  </a:lnTo>
                  <a:close/>
                </a:path>
              </a:pathLst>
            </a:custGeom>
            <a:solidFill>
              <a:srgbClr val="201E1E"/>
            </a:solidFill>
          </p:spPr>
        </p:sp>
        <p:sp>
          <p:nvSpPr>
            <p:cNvPr name="TextBox 4" id="4"/>
            <p:cNvSpPr txBox="true"/>
            <p:nvPr/>
          </p:nvSpPr>
          <p:spPr>
            <a:xfrm>
              <a:off x="0" y="-38100"/>
              <a:ext cx="1154772" cy="2747433"/>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2700000">
            <a:off x="17822553" y="8135882"/>
            <a:ext cx="930895" cy="929405"/>
            <a:chOff x="0" y="0"/>
            <a:chExt cx="6350000" cy="6339840"/>
          </a:xfrm>
        </p:grpSpPr>
        <p:sp>
          <p:nvSpPr>
            <p:cNvPr name="Freeform 6" id="6"/>
            <p:cNvSpPr/>
            <p:nvPr/>
          </p:nvSpPr>
          <p:spPr>
            <a:xfrm flipH="false" flipV="false" rot="0">
              <a:off x="0" y="0"/>
              <a:ext cx="6350000" cy="6339840"/>
            </a:xfrm>
            <a:custGeom>
              <a:avLst/>
              <a:gdLst/>
              <a:ahLst/>
              <a:cxnLst/>
              <a:rect r="r" b="b" t="t" l="l"/>
              <a:pathLst>
                <a:path h="6339840" w="6350000">
                  <a:moveTo>
                    <a:pt x="6350000" y="6339840"/>
                  </a:moveTo>
                  <a:lnTo>
                    <a:pt x="0" y="6339840"/>
                  </a:lnTo>
                  <a:lnTo>
                    <a:pt x="0" y="0"/>
                  </a:lnTo>
                  <a:lnTo>
                    <a:pt x="6350000" y="6339840"/>
                  </a:lnTo>
                  <a:close/>
                </a:path>
              </a:pathLst>
            </a:custGeom>
            <a:solidFill>
              <a:srgbClr val="2488CA"/>
            </a:solidFill>
          </p:spPr>
        </p:sp>
      </p:grpSp>
      <p:grpSp>
        <p:nvGrpSpPr>
          <p:cNvPr name="Group 7" id="7"/>
          <p:cNvGrpSpPr/>
          <p:nvPr/>
        </p:nvGrpSpPr>
        <p:grpSpPr>
          <a:xfrm rot="0">
            <a:off x="9144000" y="1848242"/>
            <a:ext cx="7308565" cy="6590517"/>
            <a:chOff x="0" y="0"/>
            <a:chExt cx="9744753" cy="8787356"/>
          </a:xfrm>
        </p:grpSpPr>
        <p:pic>
          <p:nvPicPr>
            <p:cNvPr name="Picture 8" id="8"/>
            <p:cNvPicPr>
              <a:picLocks noChangeAspect="true"/>
            </p:cNvPicPr>
            <p:nvPr/>
          </p:nvPicPr>
          <p:blipFill>
            <a:blip r:embed="rId2"/>
            <a:srcRect l="39180" t="0" r="39180" b="0"/>
            <a:stretch>
              <a:fillRect/>
            </a:stretch>
          </p:blipFill>
          <p:spPr>
            <a:xfrm flipH="false" flipV="false">
              <a:off x="0" y="0"/>
              <a:ext cx="3205918" cy="5773570"/>
            </a:xfrm>
            <a:prstGeom prst="rect">
              <a:avLst/>
            </a:prstGeom>
          </p:spPr>
        </p:pic>
        <p:pic>
          <p:nvPicPr>
            <p:cNvPr name="Picture 9" id="9"/>
            <p:cNvPicPr>
              <a:picLocks noChangeAspect="true"/>
            </p:cNvPicPr>
            <p:nvPr/>
          </p:nvPicPr>
          <p:blipFill>
            <a:blip r:embed="rId2"/>
            <a:srcRect l="28360" t="0" r="28360" b="0"/>
            <a:stretch>
              <a:fillRect/>
            </a:stretch>
          </p:blipFill>
          <p:spPr>
            <a:xfrm flipH="false" flipV="false">
              <a:off x="3332918" y="0"/>
              <a:ext cx="6411835" cy="5773570"/>
            </a:xfrm>
            <a:prstGeom prst="rect">
              <a:avLst/>
            </a:prstGeom>
          </p:spPr>
        </p:pic>
        <p:pic>
          <p:nvPicPr>
            <p:cNvPr name="Picture 10" id="10"/>
            <p:cNvPicPr>
              <a:picLocks noChangeAspect="true"/>
            </p:cNvPicPr>
            <p:nvPr/>
          </p:nvPicPr>
          <p:blipFill>
            <a:blip r:embed="rId2"/>
            <a:srcRect l="0" t="11991" r="0" b="11991"/>
            <a:stretch>
              <a:fillRect/>
            </a:stretch>
          </p:blipFill>
          <p:spPr>
            <a:xfrm flipH="false" flipV="false">
              <a:off x="0" y="5900570"/>
              <a:ext cx="9744753" cy="2886785"/>
            </a:xfrm>
            <a:prstGeom prst="rect">
              <a:avLst/>
            </a:prstGeom>
          </p:spPr>
        </p:pic>
      </p:grpSp>
      <p:sp>
        <p:nvSpPr>
          <p:cNvPr name="Freeform 11" id="11"/>
          <p:cNvSpPr/>
          <p:nvPr/>
        </p:nvSpPr>
        <p:spPr>
          <a:xfrm flipH="false" flipV="false" rot="0">
            <a:off x="2047048" y="5283425"/>
            <a:ext cx="404792" cy="404792"/>
          </a:xfrm>
          <a:custGeom>
            <a:avLst/>
            <a:gdLst/>
            <a:ahLst/>
            <a:cxnLst/>
            <a:rect r="r" b="b" t="t" l="l"/>
            <a:pathLst>
              <a:path h="404792" w="404792">
                <a:moveTo>
                  <a:pt x="0" y="0"/>
                </a:moveTo>
                <a:lnTo>
                  <a:pt x="404792" y="0"/>
                </a:lnTo>
                <a:lnTo>
                  <a:pt x="404792" y="404792"/>
                </a:lnTo>
                <a:lnTo>
                  <a:pt x="0" y="40479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2" id="12"/>
          <p:cNvSpPr/>
          <p:nvPr/>
        </p:nvSpPr>
        <p:spPr>
          <a:xfrm flipH="false" flipV="false" rot="0">
            <a:off x="2047048" y="5960817"/>
            <a:ext cx="404792" cy="404792"/>
          </a:xfrm>
          <a:custGeom>
            <a:avLst/>
            <a:gdLst/>
            <a:ahLst/>
            <a:cxnLst/>
            <a:rect r="r" b="b" t="t" l="l"/>
            <a:pathLst>
              <a:path h="404792" w="404792">
                <a:moveTo>
                  <a:pt x="0" y="0"/>
                </a:moveTo>
                <a:lnTo>
                  <a:pt x="404792" y="0"/>
                </a:lnTo>
                <a:lnTo>
                  <a:pt x="404792" y="404792"/>
                </a:lnTo>
                <a:lnTo>
                  <a:pt x="0" y="40479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3" id="13"/>
          <p:cNvSpPr/>
          <p:nvPr/>
        </p:nvSpPr>
        <p:spPr>
          <a:xfrm flipH="false" flipV="false" rot="0">
            <a:off x="2047048" y="3921391"/>
            <a:ext cx="404792" cy="404792"/>
          </a:xfrm>
          <a:custGeom>
            <a:avLst/>
            <a:gdLst/>
            <a:ahLst/>
            <a:cxnLst/>
            <a:rect r="r" b="b" t="t" l="l"/>
            <a:pathLst>
              <a:path h="404792" w="404792">
                <a:moveTo>
                  <a:pt x="0" y="0"/>
                </a:moveTo>
                <a:lnTo>
                  <a:pt x="404792" y="0"/>
                </a:lnTo>
                <a:lnTo>
                  <a:pt x="404792" y="404792"/>
                </a:lnTo>
                <a:lnTo>
                  <a:pt x="0" y="40479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4" id="14"/>
          <p:cNvSpPr/>
          <p:nvPr/>
        </p:nvSpPr>
        <p:spPr>
          <a:xfrm flipH="false" flipV="false" rot="0">
            <a:off x="2047048" y="4602408"/>
            <a:ext cx="404792" cy="404792"/>
          </a:xfrm>
          <a:custGeom>
            <a:avLst/>
            <a:gdLst/>
            <a:ahLst/>
            <a:cxnLst/>
            <a:rect r="r" b="b" t="t" l="l"/>
            <a:pathLst>
              <a:path h="404792" w="404792">
                <a:moveTo>
                  <a:pt x="0" y="0"/>
                </a:moveTo>
                <a:lnTo>
                  <a:pt x="404792" y="0"/>
                </a:lnTo>
                <a:lnTo>
                  <a:pt x="404792" y="404792"/>
                </a:lnTo>
                <a:lnTo>
                  <a:pt x="0" y="40479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5" id="15"/>
          <p:cNvSpPr txBox="true"/>
          <p:nvPr/>
        </p:nvSpPr>
        <p:spPr>
          <a:xfrm rot="0">
            <a:off x="2705507" y="3960910"/>
            <a:ext cx="1552091" cy="264011"/>
          </a:xfrm>
          <a:prstGeom prst="rect">
            <a:avLst/>
          </a:prstGeom>
        </p:spPr>
        <p:txBody>
          <a:bodyPr anchor="t" rtlCol="false" tIns="0" lIns="0" bIns="0" rIns="0">
            <a:spAutoFit/>
          </a:bodyPr>
          <a:lstStyle/>
          <a:p>
            <a:pPr algn="l">
              <a:lnSpc>
                <a:spcPts val="2239"/>
              </a:lnSpc>
              <a:spcBef>
                <a:spcPct val="0"/>
              </a:spcBef>
            </a:pPr>
            <a:r>
              <a:rPr lang="en-US" sz="1599">
                <a:solidFill>
                  <a:srgbClr val="000000"/>
                </a:solidFill>
                <a:latin typeface="Open Sans"/>
              </a:rPr>
              <a:t>+27 79 940 9749</a:t>
            </a:r>
          </a:p>
        </p:txBody>
      </p:sp>
      <p:sp>
        <p:nvSpPr>
          <p:cNvPr name="TextBox 16" id="16"/>
          <p:cNvSpPr txBox="true"/>
          <p:nvPr/>
        </p:nvSpPr>
        <p:spPr>
          <a:xfrm rot="0">
            <a:off x="2705507" y="4641927"/>
            <a:ext cx="1845655" cy="264011"/>
          </a:xfrm>
          <a:prstGeom prst="rect">
            <a:avLst/>
          </a:prstGeom>
        </p:spPr>
        <p:txBody>
          <a:bodyPr anchor="t" rtlCol="false" tIns="0" lIns="0" bIns="0" rIns="0">
            <a:spAutoFit/>
          </a:bodyPr>
          <a:lstStyle/>
          <a:p>
            <a:pPr algn="l">
              <a:lnSpc>
                <a:spcPts val="2239"/>
              </a:lnSpc>
              <a:spcBef>
                <a:spcPct val="0"/>
              </a:spcBef>
            </a:pPr>
            <a:r>
              <a:rPr lang="en-US" sz="1599">
                <a:solidFill>
                  <a:srgbClr val="000000"/>
                </a:solidFill>
                <a:latin typeface="Open Sans Italics"/>
              </a:rPr>
              <a:t>[ Website if there is ] </a:t>
            </a:r>
          </a:p>
        </p:txBody>
      </p:sp>
      <p:sp>
        <p:nvSpPr>
          <p:cNvPr name="TextBox 17" id="17"/>
          <p:cNvSpPr txBox="true"/>
          <p:nvPr/>
        </p:nvSpPr>
        <p:spPr>
          <a:xfrm rot="0">
            <a:off x="2705507" y="5322944"/>
            <a:ext cx="2450269" cy="264011"/>
          </a:xfrm>
          <a:prstGeom prst="rect">
            <a:avLst/>
          </a:prstGeom>
        </p:spPr>
        <p:txBody>
          <a:bodyPr anchor="t" rtlCol="false" tIns="0" lIns="0" bIns="0" rIns="0">
            <a:spAutoFit/>
          </a:bodyPr>
          <a:lstStyle/>
          <a:p>
            <a:pPr algn="l">
              <a:lnSpc>
                <a:spcPts val="2239"/>
              </a:lnSpc>
              <a:spcBef>
                <a:spcPct val="0"/>
              </a:spcBef>
            </a:pPr>
            <a:r>
              <a:rPr lang="en-US" sz="1599">
                <a:solidFill>
                  <a:srgbClr val="000000"/>
                </a:solidFill>
                <a:latin typeface="Open Sans"/>
              </a:rPr>
              <a:t>admin@risakagroup.co.za</a:t>
            </a:r>
          </a:p>
        </p:txBody>
      </p:sp>
      <p:sp>
        <p:nvSpPr>
          <p:cNvPr name="TextBox 18" id="18"/>
          <p:cNvSpPr txBox="true"/>
          <p:nvPr/>
        </p:nvSpPr>
        <p:spPr>
          <a:xfrm rot="0">
            <a:off x="2705507" y="6000335"/>
            <a:ext cx="2734531" cy="264011"/>
          </a:xfrm>
          <a:prstGeom prst="rect">
            <a:avLst/>
          </a:prstGeom>
        </p:spPr>
        <p:txBody>
          <a:bodyPr anchor="t" rtlCol="false" tIns="0" lIns="0" bIns="0" rIns="0">
            <a:spAutoFit/>
          </a:bodyPr>
          <a:lstStyle/>
          <a:p>
            <a:pPr algn="l">
              <a:lnSpc>
                <a:spcPts val="2239"/>
              </a:lnSpc>
              <a:spcBef>
                <a:spcPct val="0"/>
              </a:spcBef>
            </a:pPr>
            <a:r>
              <a:rPr lang="en-US" sz="1599">
                <a:solidFill>
                  <a:srgbClr val="000000"/>
                </a:solidFill>
                <a:latin typeface="Open Sans Italics"/>
              </a:rPr>
              <a:t>[ Company Address Required ] </a:t>
            </a:r>
          </a:p>
        </p:txBody>
      </p:sp>
      <p:sp>
        <p:nvSpPr>
          <p:cNvPr name="TextBox 19" id="19"/>
          <p:cNvSpPr txBox="true"/>
          <p:nvPr/>
        </p:nvSpPr>
        <p:spPr>
          <a:xfrm rot="0">
            <a:off x="2047048" y="2604247"/>
            <a:ext cx="6347594" cy="940921"/>
          </a:xfrm>
          <a:prstGeom prst="rect">
            <a:avLst/>
          </a:prstGeom>
        </p:spPr>
        <p:txBody>
          <a:bodyPr anchor="t" rtlCol="false" tIns="0" lIns="0" bIns="0" rIns="0">
            <a:spAutoFit/>
          </a:bodyPr>
          <a:lstStyle/>
          <a:p>
            <a:pPr algn="l">
              <a:lnSpc>
                <a:spcPts val="7440"/>
              </a:lnSpc>
            </a:pPr>
            <a:r>
              <a:rPr lang="en-US" sz="6000">
                <a:solidFill>
                  <a:srgbClr val="000000"/>
                </a:solidFill>
                <a:latin typeface="Inter Bold"/>
              </a:rPr>
              <a:t>CONTACT US</a:t>
            </a:r>
          </a:p>
        </p:txBody>
      </p:sp>
      <p:grpSp>
        <p:nvGrpSpPr>
          <p:cNvPr name="Group 20" id="20"/>
          <p:cNvGrpSpPr/>
          <p:nvPr/>
        </p:nvGrpSpPr>
        <p:grpSpPr>
          <a:xfrm rot="0">
            <a:off x="2047048" y="2277349"/>
            <a:ext cx="1245141" cy="47625"/>
            <a:chOff x="0" y="0"/>
            <a:chExt cx="327938" cy="12543"/>
          </a:xfrm>
        </p:grpSpPr>
        <p:sp>
          <p:nvSpPr>
            <p:cNvPr name="Freeform 21" id="21"/>
            <p:cNvSpPr/>
            <p:nvPr/>
          </p:nvSpPr>
          <p:spPr>
            <a:xfrm flipH="false" flipV="false" rot="0">
              <a:off x="0" y="0"/>
              <a:ext cx="327938" cy="12543"/>
            </a:xfrm>
            <a:custGeom>
              <a:avLst/>
              <a:gdLst/>
              <a:ahLst/>
              <a:cxnLst/>
              <a:rect r="r" b="b" t="t" l="l"/>
              <a:pathLst>
                <a:path h="12543" w="327938">
                  <a:moveTo>
                    <a:pt x="0" y="0"/>
                  </a:moveTo>
                  <a:lnTo>
                    <a:pt x="327938" y="0"/>
                  </a:lnTo>
                  <a:lnTo>
                    <a:pt x="327938" y="12543"/>
                  </a:lnTo>
                  <a:lnTo>
                    <a:pt x="0" y="12543"/>
                  </a:lnTo>
                  <a:close/>
                </a:path>
              </a:pathLst>
            </a:custGeom>
            <a:solidFill>
              <a:srgbClr val="2488CA"/>
            </a:solidFill>
          </p:spPr>
        </p:sp>
        <p:sp>
          <p:nvSpPr>
            <p:cNvPr name="TextBox 22" id="22"/>
            <p:cNvSpPr txBox="true"/>
            <p:nvPr/>
          </p:nvSpPr>
          <p:spPr>
            <a:xfrm>
              <a:off x="0" y="-38100"/>
              <a:ext cx="327938" cy="50643"/>
            </a:xfrm>
            <a:prstGeom prst="rect">
              <a:avLst/>
            </a:prstGeom>
          </p:spPr>
          <p:txBody>
            <a:bodyPr anchor="ctr" rtlCol="false" tIns="50800" lIns="50800" bIns="50800" rIns="50800"/>
            <a:lstStyle/>
            <a:p>
              <a:pPr algn="ctr">
                <a:lnSpc>
                  <a:spcPts val="2659"/>
                </a:lnSpc>
                <a:spcBef>
                  <a:spcPct val="0"/>
                </a:spcBef>
              </a:pPr>
            </a:p>
          </p:txBody>
        </p:sp>
      </p:grpSp>
      <p:sp>
        <p:nvSpPr>
          <p:cNvPr name="Freeform 23" id="23"/>
          <p:cNvSpPr/>
          <p:nvPr/>
        </p:nvSpPr>
        <p:spPr>
          <a:xfrm flipH="false" flipV="false" rot="0">
            <a:off x="7496534" y="1028700"/>
            <a:ext cx="1171762" cy="641273"/>
          </a:xfrm>
          <a:custGeom>
            <a:avLst/>
            <a:gdLst/>
            <a:ahLst/>
            <a:cxnLst/>
            <a:rect r="r" b="b" t="t" l="l"/>
            <a:pathLst>
              <a:path h="641273" w="1171762">
                <a:moveTo>
                  <a:pt x="0" y="0"/>
                </a:moveTo>
                <a:lnTo>
                  <a:pt x="1171762" y="0"/>
                </a:lnTo>
                <a:lnTo>
                  <a:pt x="1171762" y="641273"/>
                </a:lnTo>
                <a:lnTo>
                  <a:pt x="0" y="641273"/>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24" id="24"/>
          <p:cNvSpPr/>
          <p:nvPr/>
        </p:nvSpPr>
        <p:spPr>
          <a:xfrm flipH="false" flipV="false" rot="0">
            <a:off x="17492038" y="4132894"/>
            <a:ext cx="1171762" cy="641273"/>
          </a:xfrm>
          <a:custGeom>
            <a:avLst/>
            <a:gdLst/>
            <a:ahLst/>
            <a:cxnLst/>
            <a:rect r="r" b="b" t="t" l="l"/>
            <a:pathLst>
              <a:path h="641273" w="1171762">
                <a:moveTo>
                  <a:pt x="0" y="0"/>
                </a:moveTo>
                <a:lnTo>
                  <a:pt x="1171762" y="0"/>
                </a:lnTo>
                <a:lnTo>
                  <a:pt x="1171762" y="641273"/>
                </a:lnTo>
                <a:lnTo>
                  <a:pt x="0" y="641273"/>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AutoShape 25" id="25"/>
          <p:cNvSpPr/>
          <p:nvPr/>
        </p:nvSpPr>
        <p:spPr>
          <a:xfrm flipV="true">
            <a:off x="6551809" y="8163322"/>
            <a:ext cx="2116486" cy="643849"/>
          </a:xfrm>
          <a:prstGeom prst="line">
            <a:avLst/>
          </a:prstGeom>
          <a:ln cap="flat" w="38100">
            <a:solidFill>
              <a:srgbClr val="000000"/>
            </a:solidFill>
            <a:prstDash val="solid"/>
            <a:headEnd type="none" len="sm" w="sm"/>
            <a:tailEnd type="arrow" len="sm" w="med"/>
          </a:ln>
        </p:spPr>
      </p:sp>
      <p:sp>
        <p:nvSpPr>
          <p:cNvPr name="TextBox 26" id="26"/>
          <p:cNvSpPr txBox="true"/>
          <p:nvPr/>
        </p:nvSpPr>
        <p:spPr>
          <a:xfrm rot="0">
            <a:off x="4072772" y="8835931"/>
            <a:ext cx="2627970" cy="816164"/>
          </a:xfrm>
          <a:prstGeom prst="rect">
            <a:avLst/>
          </a:prstGeom>
        </p:spPr>
        <p:txBody>
          <a:bodyPr anchor="t" rtlCol="false" tIns="0" lIns="0" bIns="0" rIns="0">
            <a:spAutoFit/>
          </a:bodyPr>
          <a:lstStyle/>
          <a:p>
            <a:pPr algn="l">
              <a:lnSpc>
                <a:spcPts val="2239"/>
              </a:lnSpc>
              <a:spcBef>
                <a:spcPct val="0"/>
              </a:spcBef>
            </a:pPr>
            <a:r>
              <a:rPr lang="en-US" sz="1599">
                <a:solidFill>
                  <a:srgbClr val="000000"/>
                </a:solidFill>
                <a:latin typeface="Open Sans Italics"/>
              </a:rPr>
              <a:t>[ Pictures of the Company; Staff Members; Basically Anything Company Related ] </a:t>
            </a:r>
          </a:p>
        </p:txBody>
      </p:sp>
      <p:sp>
        <p:nvSpPr>
          <p:cNvPr name="TextBox 27" id="27"/>
          <p:cNvSpPr txBox="true"/>
          <p:nvPr/>
        </p:nvSpPr>
        <p:spPr>
          <a:xfrm rot="0">
            <a:off x="14034310" y="9728087"/>
            <a:ext cx="4065327" cy="325643"/>
          </a:xfrm>
          <a:prstGeom prst="rect">
            <a:avLst/>
          </a:prstGeom>
        </p:spPr>
        <p:txBody>
          <a:bodyPr anchor="t" rtlCol="false" tIns="0" lIns="0" bIns="0" rIns="0">
            <a:spAutoFit/>
          </a:bodyPr>
          <a:lstStyle/>
          <a:p>
            <a:pPr algn="r">
              <a:lnSpc>
                <a:spcPts val="2520"/>
              </a:lnSpc>
            </a:pPr>
            <a:r>
              <a:rPr lang="en-US" sz="1800">
                <a:solidFill>
                  <a:srgbClr val="FFFFFF"/>
                </a:solidFill>
                <a:latin typeface="Poppins"/>
              </a:rPr>
              <a:t>RISAKA GROUP</a:t>
            </a:r>
          </a:p>
        </p:txBody>
      </p:sp>
      <p:sp>
        <p:nvSpPr>
          <p:cNvPr name="AutoShape 28" id="28"/>
          <p:cNvSpPr/>
          <p:nvPr/>
        </p:nvSpPr>
        <p:spPr>
          <a:xfrm>
            <a:off x="7964647" y="9928998"/>
            <a:ext cx="6718701" cy="0"/>
          </a:xfrm>
          <a:prstGeom prst="line">
            <a:avLst/>
          </a:prstGeom>
          <a:ln cap="flat" w="19050">
            <a:solidFill>
              <a:srgbClr val="AB2222"/>
            </a:solidFill>
            <a:prstDash val="solid"/>
            <a:headEnd type="none" len="sm" w="sm"/>
            <a:tailEnd type="none" len="sm" w="sm"/>
          </a:ln>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666" r="0" b="-16666"/>
            </a:stretch>
          </a:blipFill>
        </p:spPr>
      </p:sp>
      <p:grpSp>
        <p:nvGrpSpPr>
          <p:cNvPr name="Group 3" id="3"/>
          <p:cNvGrpSpPr/>
          <p:nvPr/>
        </p:nvGrpSpPr>
        <p:grpSpPr>
          <a:xfrm rot="2700000">
            <a:off x="17822553" y="5527894"/>
            <a:ext cx="930895" cy="929405"/>
            <a:chOff x="0" y="0"/>
            <a:chExt cx="6350000" cy="6339840"/>
          </a:xfrm>
        </p:grpSpPr>
        <p:sp>
          <p:nvSpPr>
            <p:cNvPr name="Freeform 4" id="4"/>
            <p:cNvSpPr/>
            <p:nvPr/>
          </p:nvSpPr>
          <p:spPr>
            <a:xfrm flipH="false" flipV="false" rot="0">
              <a:off x="0" y="0"/>
              <a:ext cx="6350000" cy="6339840"/>
            </a:xfrm>
            <a:custGeom>
              <a:avLst/>
              <a:gdLst/>
              <a:ahLst/>
              <a:cxnLst/>
              <a:rect r="r" b="b" t="t" l="l"/>
              <a:pathLst>
                <a:path h="6339840" w="6350000">
                  <a:moveTo>
                    <a:pt x="6350000" y="6339840"/>
                  </a:moveTo>
                  <a:lnTo>
                    <a:pt x="0" y="6339840"/>
                  </a:lnTo>
                  <a:lnTo>
                    <a:pt x="0" y="0"/>
                  </a:lnTo>
                  <a:lnTo>
                    <a:pt x="6350000" y="6339840"/>
                  </a:lnTo>
                  <a:close/>
                </a:path>
              </a:pathLst>
            </a:custGeom>
            <a:solidFill>
              <a:srgbClr val="2488CA"/>
            </a:solidFill>
          </p:spPr>
        </p:sp>
      </p:grpSp>
      <p:sp>
        <p:nvSpPr>
          <p:cNvPr name="Freeform 5" id="5"/>
          <p:cNvSpPr/>
          <p:nvPr/>
        </p:nvSpPr>
        <p:spPr>
          <a:xfrm flipH="false" flipV="false" rot="0">
            <a:off x="671789" y="505183"/>
            <a:ext cx="207019" cy="257022"/>
          </a:xfrm>
          <a:custGeom>
            <a:avLst/>
            <a:gdLst/>
            <a:ahLst/>
            <a:cxnLst/>
            <a:rect r="r" b="b" t="t" l="l"/>
            <a:pathLst>
              <a:path h="257022" w="207019">
                <a:moveTo>
                  <a:pt x="0" y="0"/>
                </a:moveTo>
                <a:lnTo>
                  <a:pt x="207019" y="0"/>
                </a:lnTo>
                <a:lnTo>
                  <a:pt x="207019" y="257021"/>
                </a:lnTo>
                <a:lnTo>
                  <a:pt x="0" y="25702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6" id="6"/>
          <p:cNvGrpSpPr/>
          <p:nvPr/>
        </p:nvGrpSpPr>
        <p:grpSpPr>
          <a:xfrm rot="0">
            <a:off x="7494564" y="3541277"/>
            <a:ext cx="3298871" cy="560566"/>
            <a:chOff x="0" y="0"/>
            <a:chExt cx="868839" cy="147639"/>
          </a:xfrm>
        </p:grpSpPr>
        <p:sp>
          <p:nvSpPr>
            <p:cNvPr name="Freeform 7" id="7"/>
            <p:cNvSpPr/>
            <p:nvPr/>
          </p:nvSpPr>
          <p:spPr>
            <a:xfrm flipH="false" flipV="false" rot="0">
              <a:off x="0" y="0"/>
              <a:ext cx="868839" cy="147639"/>
            </a:xfrm>
            <a:custGeom>
              <a:avLst/>
              <a:gdLst/>
              <a:ahLst/>
              <a:cxnLst/>
              <a:rect r="r" b="b" t="t" l="l"/>
              <a:pathLst>
                <a:path h="147639" w="868839">
                  <a:moveTo>
                    <a:pt x="0" y="0"/>
                  </a:moveTo>
                  <a:lnTo>
                    <a:pt x="868839" y="0"/>
                  </a:lnTo>
                  <a:lnTo>
                    <a:pt x="868839" y="147639"/>
                  </a:lnTo>
                  <a:lnTo>
                    <a:pt x="0" y="147639"/>
                  </a:lnTo>
                  <a:close/>
                </a:path>
              </a:pathLst>
            </a:custGeom>
            <a:solidFill>
              <a:srgbClr val="2488CA"/>
            </a:solidFill>
          </p:spPr>
        </p:sp>
        <p:sp>
          <p:nvSpPr>
            <p:cNvPr name="TextBox 8" id="8"/>
            <p:cNvSpPr txBox="true"/>
            <p:nvPr/>
          </p:nvSpPr>
          <p:spPr>
            <a:xfrm>
              <a:off x="0" y="-38100"/>
              <a:ext cx="868839" cy="185739"/>
            </a:xfrm>
            <a:prstGeom prst="rect">
              <a:avLst/>
            </a:prstGeom>
          </p:spPr>
          <p:txBody>
            <a:bodyPr anchor="ctr" rtlCol="false" tIns="50800" lIns="50800" bIns="50800" rIns="50800"/>
            <a:lstStyle/>
            <a:p>
              <a:pPr algn="ctr">
                <a:lnSpc>
                  <a:spcPts val="2659"/>
                </a:lnSpc>
                <a:spcBef>
                  <a:spcPct val="0"/>
                </a:spcBef>
              </a:pPr>
            </a:p>
          </p:txBody>
        </p:sp>
      </p:grpSp>
      <p:grpSp>
        <p:nvGrpSpPr>
          <p:cNvPr name="Group 9" id="9"/>
          <p:cNvGrpSpPr/>
          <p:nvPr/>
        </p:nvGrpSpPr>
        <p:grpSpPr>
          <a:xfrm rot="0">
            <a:off x="8521429" y="7950556"/>
            <a:ext cx="1245141" cy="47625"/>
            <a:chOff x="0" y="0"/>
            <a:chExt cx="327938" cy="12543"/>
          </a:xfrm>
        </p:grpSpPr>
        <p:sp>
          <p:nvSpPr>
            <p:cNvPr name="Freeform 10" id="10"/>
            <p:cNvSpPr/>
            <p:nvPr/>
          </p:nvSpPr>
          <p:spPr>
            <a:xfrm flipH="false" flipV="false" rot="0">
              <a:off x="0" y="0"/>
              <a:ext cx="327938" cy="12543"/>
            </a:xfrm>
            <a:custGeom>
              <a:avLst/>
              <a:gdLst/>
              <a:ahLst/>
              <a:cxnLst/>
              <a:rect r="r" b="b" t="t" l="l"/>
              <a:pathLst>
                <a:path h="12543" w="327938">
                  <a:moveTo>
                    <a:pt x="0" y="0"/>
                  </a:moveTo>
                  <a:lnTo>
                    <a:pt x="327938" y="0"/>
                  </a:lnTo>
                  <a:lnTo>
                    <a:pt x="327938" y="12543"/>
                  </a:lnTo>
                  <a:lnTo>
                    <a:pt x="0" y="12543"/>
                  </a:lnTo>
                  <a:close/>
                </a:path>
              </a:pathLst>
            </a:custGeom>
            <a:solidFill>
              <a:srgbClr val="2488CA"/>
            </a:solidFill>
          </p:spPr>
        </p:sp>
        <p:sp>
          <p:nvSpPr>
            <p:cNvPr name="TextBox 11" id="11"/>
            <p:cNvSpPr txBox="true"/>
            <p:nvPr/>
          </p:nvSpPr>
          <p:spPr>
            <a:xfrm>
              <a:off x="0" y="-38100"/>
              <a:ext cx="327938" cy="50643"/>
            </a:xfrm>
            <a:prstGeom prst="rect">
              <a:avLst/>
            </a:prstGeom>
          </p:spPr>
          <p:txBody>
            <a:bodyPr anchor="ctr" rtlCol="false" tIns="50800" lIns="50800" bIns="50800" rIns="50800"/>
            <a:lstStyle/>
            <a:p>
              <a:pPr algn="ctr">
                <a:lnSpc>
                  <a:spcPts val="2659"/>
                </a:lnSpc>
                <a:spcBef>
                  <a:spcPct val="0"/>
                </a:spcBef>
              </a:pPr>
            </a:p>
          </p:txBody>
        </p:sp>
      </p:grpSp>
      <p:sp>
        <p:nvSpPr>
          <p:cNvPr name="Freeform 12" id="12"/>
          <p:cNvSpPr/>
          <p:nvPr/>
        </p:nvSpPr>
        <p:spPr>
          <a:xfrm flipH="false" flipV="false" rot="0">
            <a:off x="13751058" y="3220640"/>
            <a:ext cx="1171762" cy="641273"/>
          </a:xfrm>
          <a:custGeom>
            <a:avLst/>
            <a:gdLst/>
            <a:ahLst/>
            <a:cxnLst/>
            <a:rect r="r" b="b" t="t" l="l"/>
            <a:pathLst>
              <a:path h="641273" w="1171762">
                <a:moveTo>
                  <a:pt x="0" y="0"/>
                </a:moveTo>
                <a:lnTo>
                  <a:pt x="1171762" y="0"/>
                </a:lnTo>
                <a:lnTo>
                  <a:pt x="1171762" y="641273"/>
                </a:lnTo>
                <a:lnTo>
                  <a:pt x="0" y="64127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3" id="13"/>
          <p:cNvSpPr/>
          <p:nvPr/>
        </p:nvSpPr>
        <p:spPr>
          <a:xfrm flipH="false" flipV="false" rot="0">
            <a:off x="3576940" y="3220640"/>
            <a:ext cx="1171762" cy="641273"/>
          </a:xfrm>
          <a:custGeom>
            <a:avLst/>
            <a:gdLst/>
            <a:ahLst/>
            <a:cxnLst/>
            <a:rect r="r" b="b" t="t" l="l"/>
            <a:pathLst>
              <a:path h="641273" w="1171762">
                <a:moveTo>
                  <a:pt x="0" y="0"/>
                </a:moveTo>
                <a:lnTo>
                  <a:pt x="1171762" y="0"/>
                </a:lnTo>
                <a:lnTo>
                  <a:pt x="1171762" y="641273"/>
                </a:lnTo>
                <a:lnTo>
                  <a:pt x="0" y="64127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14" id="14"/>
          <p:cNvGrpSpPr/>
          <p:nvPr/>
        </p:nvGrpSpPr>
        <p:grpSpPr>
          <a:xfrm rot="0">
            <a:off x="6378871" y="5939908"/>
            <a:ext cx="71399" cy="71399"/>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488CA"/>
            </a:solidFill>
          </p:spPr>
        </p:sp>
        <p:sp>
          <p:nvSpPr>
            <p:cNvPr name="TextBox 16" id="16"/>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17" id="17"/>
          <p:cNvSpPr txBox="true"/>
          <p:nvPr/>
        </p:nvSpPr>
        <p:spPr>
          <a:xfrm rot="0">
            <a:off x="1028700" y="525183"/>
            <a:ext cx="1617152" cy="198045"/>
          </a:xfrm>
          <a:prstGeom prst="rect">
            <a:avLst/>
          </a:prstGeom>
        </p:spPr>
        <p:txBody>
          <a:bodyPr anchor="t" rtlCol="false" tIns="0" lIns="0" bIns="0" rIns="0">
            <a:spAutoFit/>
          </a:bodyPr>
          <a:lstStyle/>
          <a:p>
            <a:pPr algn="l">
              <a:lnSpc>
                <a:spcPts val="1680"/>
              </a:lnSpc>
              <a:spcBef>
                <a:spcPct val="0"/>
              </a:spcBef>
            </a:pPr>
            <a:r>
              <a:rPr lang="en-US" sz="1200">
                <a:solidFill>
                  <a:srgbClr val="000000"/>
                </a:solidFill>
                <a:latin typeface="Open Sans"/>
              </a:rPr>
              <a:t>RISAKA GROUP</a:t>
            </a:r>
          </a:p>
        </p:txBody>
      </p:sp>
      <p:sp>
        <p:nvSpPr>
          <p:cNvPr name="TextBox 18" id="18"/>
          <p:cNvSpPr txBox="true"/>
          <p:nvPr/>
        </p:nvSpPr>
        <p:spPr>
          <a:xfrm rot="0">
            <a:off x="4924909" y="4092317"/>
            <a:ext cx="8438183" cy="1883290"/>
          </a:xfrm>
          <a:prstGeom prst="rect">
            <a:avLst/>
          </a:prstGeom>
        </p:spPr>
        <p:txBody>
          <a:bodyPr anchor="t" rtlCol="false" tIns="0" lIns="0" bIns="0" rIns="0">
            <a:spAutoFit/>
          </a:bodyPr>
          <a:lstStyle/>
          <a:p>
            <a:pPr algn="ctr">
              <a:lnSpc>
                <a:spcPts val="15363"/>
              </a:lnSpc>
              <a:spcBef>
                <a:spcPct val="0"/>
              </a:spcBef>
            </a:pPr>
            <a:r>
              <a:rPr lang="en-US" sz="10973">
                <a:solidFill>
                  <a:srgbClr val="FFFFFF"/>
                </a:solidFill>
                <a:latin typeface="Inter Bold"/>
              </a:rPr>
              <a:t>THANK </a:t>
            </a:r>
            <a:r>
              <a:rPr lang="en-US" sz="10973">
                <a:solidFill>
                  <a:srgbClr val="017CC2"/>
                </a:solidFill>
                <a:latin typeface="Inter Bold"/>
              </a:rPr>
              <a:t>YOU</a:t>
            </a:r>
          </a:p>
        </p:txBody>
      </p:sp>
      <p:sp>
        <p:nvSpPr>
          <p:cNvPr name="TextBox 19" id="19"/>
          <p:cNvSpPr txBox="true"/>
          <p:nvPr/>
        </p:nvSpPr>
        <p:spPr>
          <a:xfrm rot="0">
            <a:off x="1144362" y="8182365"/>
            <a:ext cx="15999276" cy="1887749"/>
          </a:xfrm>
          <a:prstGeom prst="rect">
            <a:avLst/>
          </a:prstGeom>
        </p:spPr>
        <p:txBody>
          <a:bodyPr anchor="t" rtlCol="false" tIns="0" lIns="0" bIns="0" rIns="0">
            <a:spAutoFit/>
          </a:bodyPr>
          <a:lstStyle/>
          <a:p>
            <a:pPr algn="ctr">
              <a:lnSpc>
                <a:spcPts val="1920"/>
              </a:lnSpc>
              <a:spcBef>
                <a:spcPct val="0"/>
              </a:spcBef>
            </a:pPr>
            <a:r>
              <a:rPr lang="en-US" sz="1372">
                <a:solidFill>
                  <a:srgbClr val="FFFFFF">
                    <a:alpha val="35686"/>
                  </a:srgbClr>
                </a:solidFill>
                <a:latin typeface="Open Sans"/>
              </a:rPr>
              <a:t>All Rights Reserved. All information included in this proposal pertaining to Risaka Group — including but not limited to its operations, employees, technology and clients—are proprietary and confidential, and are supplied with the understanding that they will be held in confidence and not disclosed to third parties without the prior written consent of Risaka Group. This letter/proposal is intended solely as a preliminary expression of general intentions and is to be used for discussion purposes only. The parties intend that neither shall have any contractual obligations to the other with respect to the matters referred herein unless and until a definitive agreement has been fully executed and delivered by the parties. The parties agree that this letter/proposal is not intended to create any agreement or obligation by either party to negotiate a definitive lease/purchase and sale agreement and imposes no duty whatsoever on either party to continue negotiations, including without limitation any obligation to negotiate in good faith or in any way other than at arm’s length. Prior to delivery of a definitive executed agreement, and without any liability to the other party, either party may (1) propose different terms from those summarized herein, (2) enter into negotiations with other parties and/or (3) unilaterally terminate all negotiations with the other party hereto. Risaka Group and its logo are service marks of RISAKA HOLDINGS (PTY) LTD. All other marks displayed on this document are the property of their respective owners. </a:t>
            </a:r>
          </a:p>
        </p:txBody>
      </p:sp>
      <p:grpSp>
        <p:nvGrpSpPr>
          <p:cNvPr name="Group 20" id="20"/>
          <p:cNvGrpSpPr/>
          <p:nvPr/>
        </p:nvGrpSpPr>
        <p:grpSpPr>
          <a:xfrm rot="0">
            <a:off x="5409688" y="5833050"/>
            <a:ext cx="7468623" cy="302104"/>
            <a:chOff x="0" y="0"/>
            <a:chExt cx="9958164" cy="402806"/>
          </a:xfrm>
        </p:grpSpPr>
        <p:sp>
          <p:nvSpPr>
            <p:cNvPr name="TextBox 21" id="21"/>
            <p:cNvSpPr txBox="true"/>
            <p:nvPr/>
          </p:nvSpPr>
          <p:spPr>
            <a:xfrm rot="0">
              <a:off x="0" y="-38100"/>
              <a:ext cx="1207740" cy="418253"/>
            </a:xfrm>
            <a:prstGeom prst="rect">
              <a:avLst/>
            </a:prstGeom>
          </p:spPr>
          <p:txBody>
            <a:bodyPr anchor="t" rtlCol="false" tIns="0" lIns="0" bIns="0" rIns="0">
              <a:spAutoFit/>
            </a:bodyPr>
            <a:lstStyle/>
            <a:p>
              <a:pPr algn="ctr">
                <a:lnSpc>
                  <a:spcPts val="2659"/>
                </a:lnSpc>
                <a:spcBef>
                  <a:spcPct val="0"/>
                </a:spcBef>
              </a:pPr>
              <a:r>
                <a:rPr lang="en-US" sz="1899">
                  <a:solidFill>
                    <a:srgbClr val="FFFFFF"/>
                  </a:solidFill>
                  <a:latin typeface="Inter Bold"/>
                </a:rPr>
                <a:t>ENKOSI</a:t>
              </a:r>
            </a:p>
          </p:txBody>
        </p:sp>
        <p:sp>
          <p:nvSpPr>
            <p:cNvPr name="TextBox 22" id="22"/>
            <p:cNvSpPr txBox="true"/>
            <p:nvPr/>
          </p:nvSpPr>
          <p:spPr>
            <a:xfrm rot="0">
              <a:off x="5458668" y="-15448"/>
              <a:ext cx="2098477" cy="418253"/>
            </a:xfrm>
            <a:prstGeom prst="rect">
              <a:avLst/>
            </a:prstGeom>
          </p:spPr>
          <p:txBody>
            <a:bodyPr anchor="t" rtlCol="false" tIns="0" lIns="0" bIns="0" rIns="0">
              <a:spAutoFit/>
            </a:bodyPr>
            <a:lstStyle/>
            <a:p>
              <a:pPr algn="ctr">
                <a:lnSpc>
                  <a:spcPts val="2659"/>
                </a:lnSpc>
                <a:spcBef>
                  <a:spcPct val="0"/>
                </a:spcBef>
              </a:pPr>
              <a:r>
                <a:rPr lang="en-US" sz="1899">
                  <a:solidFill>
                    <a:srgbClr val="FFFFFF"/>
                  </a:solidFill>
                  <a:latin typeface="Inter Bold"/>
                </a:rPr>
                <a:t>WAITA BASA</a:t>
              </a:r>
            </a:p>
          </p:txBody>
        </p:sp>
        <p:sp>
          <p:nvSpPr>
            <p:cNvPr name="TextBox 23" id="23"/>
            <p:cNvSpPr txBox="true"/>
            <p:nvPr/>
          </p:nvSpPr>
          <p:spPr>
            <a:xfrm rot="0">
              <a:off x="1474440" y="-38100"/>
              <a:ext cx="2230686" cy="418253"/>
            </a:xfrm>
            <a:prstGeom prst="rect">
              <a:avLst/>
            </a:prstGeom>
          </p:spPr>
          <p:txBody>
            <a:bodyPr anchor="t" rtlCol="false" tIns="0" lIns="0" bIns="0" rIns="0">
              <a:spAutoFit/>
            </a:bodyPr>
            <a:lstStyle/>
            <a:p>
              <a:pPr algn="ctr">
                <a:lnSpc>
                  <a:spcPts val="2659"/>
                </a:lnSpc>
                <a:spcBef>
                  <a:spcPct val="0"/>
                </a:spcBef>
              </a:pPr>
              <a:r>
                <a:rPr lang="en-US" sz="1899">
                  <a:solidFill>
                    <a:srgbClr val="FFFFFF"/>
                  </a:solidFill>
                  <a:latin typeface="Inter Bold"/>
                </a:rPr>
                <a:t>NGIYABONGA</a:t>
              </a:r>
            </a:p>
          </p:txBody>
        </p:sp>
        <p:sp>
          <p:nvSpPr>
            <p:cNvPr name="TextBox 24" id="24"/>
            <p:cNvSpPr txBox="true"/>
            <p:nvPr/>
          </p:nvSpPr>
          <p:spPr>
            <a:xfrm rot="0">
              <a:off x="7822233" y="-15448"/>
              <a:ext cx="2135932" cy="418253"/>
            </a:xfrm>
            <a:prstGeom prst="rect">
              <a:avLst/>
            </a:prstGeom>
          </p:spPr>
          <p:txBody>
            <a:bodyPr anchor="t" rtlCol="false" tIns="0" lIns="0" bIns="0" rIns="0">
              <a:spAutoFit/>
            </a:bodyPr>
            <a:lstStyle/>
            <a:p>
              <a:pPr algn="ctr">
                <a:lnSpc>
                  <a:spcPts val="2659"/>
                </a:lnSpc>
                <a:spcBef>
                  <a:spcPct val="0"/>
                </a:spcBef>
              </a:pPr>
              <a:r>
                <a:rPr lang="en-US" sz="1899">
                  <a:solidFill>
                    <a:srgbClr val="FFFFFF"/>
                  </a:solidFill>
                  <a:latin typeface="Inter Bold"/>
                </a:rPr>
                <a:t>KE’A LEBOHA</a:t>
              </a:r>
            </a:p>
          </p:txBody>
        </p:sp>
        <p:sp>
          <p:nvSpPr>
            <p:cNvPr name="TextBox 25" id="25"/>
            <p:cNvSpPr txBox="true"/>
            <p:nvPr/>
          </p:nvSpPr>
          <p:spPr>
            <a:xfrm rot="0">
              <a:off x="3971826" y="-38100"/>
              <a:ext cx="1220143" cy="418253"/>
            </a:xfrm>
            <a:prstGeom prst="rect">
              <a:avLst/>
            </a:prstGeom>
          </p:spPr>
          <p:txBody>
            <a:bodyPr anchor="t" rtlCol="false" tIns="0" lIns="0" bIns="0" rIns="0">
              <a:spAutoFit/>
            </a:bodyPr>
            <a:lstStyle/>
            <a:p>
              <a:pPr algn="ctr">
                <a:lnSpc>
                  <a:spcPts val="2659"/>
                </a:lnSpc>
                <a:spcBef>
                  <a:spcPct val="0"/>
                </a:spcBef>
              </a:pPr>
              <a:r>
                <a:rPr lang="en-US" sz="1899">
                  <a:solidFill>
                    <a:srgbClr val="FFFFFF"/>
                  </a:solidFill>
                  <a:latin typeface="Inter Bold"/>
                </a:rPr>
                <a:t>DANKIE</a:t>
              </a:r>
            </a:p>
          </p:txBody>
        </p:sp>
      </p:grpSp>
      <p:grpSp>
        <p:nvGrpSpPr>
          <p:cNvPr name="Group 26" id="26"/>
          <p:cNvGrpSpPr/>
          <p:nvPr/>
        </p:nvGrpSpPr>
        <p:grpSpPr>
          <a:xfrm rot="0">
            <a:off x="8249581" y="5939908"/>
            <a:ext cx="71399" cy="71399"/>
            <a:chOff x="0" y="0"/>
            <a:chExt cx="812800" cy="812800"/>
          </a:xfrm>
        </p:grpSpPr>
        <p:sp>
          <p:nvSpPr>
            <p:cNvPr name="Freeform 27" id="2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488CA"/>
            </a:solidFill>
          </p:spPr>
        </p:sp>
        <p:sp>
          <p:nvSpPr>
            <p:cNvPr name="TextBox 28" id="28"/>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29" id="29"/>
          <p:cNvGrpSpPr/>
          <p:nvPr/>
        </p:nvGrpSpPr>
        <p:grpSpPr>
          <a:xfrm rot="0">
            <a:off x="9366135" y="5939908"/>
            <a:ext cx="71399" cy="71399"/>
            <a:chOff x="0" y="0"/>
            <a:chExt cx="812800" cy="812800"/>
          </a:xfrm>
        </p:grpSpPr>
        <p:sp>
          <p:nvSpPr>
            <p:cNvPr name="Freeform 30" id="3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488CA"/>
            </a:solidFill>
          </p:spPr>
        </p:sp>
        <p:sp>
          <p:nvSpPr>
            <p:cNvPr name="TextBox 31" id="31"/>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32" id="32"/>
          <p:cNvGrpSpPr/>
          <p:nvPr/>
        </p:nvGrpSpPr>
        <p:grpSpPr>
          <a:xfrm rot="0">
            <a:off x="11149657" y="5939908"/>
            <a:ext cx="71399" cy="71399"/>
            <a:chOff x="0" y="0"/>
            <a:chExt cx="812800" cy="812800"/>
          </a:xfrm>
        </p:grpSpPr>
        <p:sp>
          <p:nvSpPr>
            <p:cNvPr name="Freeform 33" id="3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488CA"/>
            </a:solidFill>
          </p:spPr>
        </p:sp>
        <p:sp>
          <p:nvSpPr>
            <p:cNvPr name="TextBox 34" id="3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3387703"/>
            <a:ext cx="1450492" cy="74846"/>
            <a:chOff x="0" y="0"/>
            <a:chExt cx="257950" cy="13310"/>
          </a:xfrm>
        </p:grpSpPr>
        <p:sp>
          <p:nvSpPr>
            <p:cNvPr name="Freeform 3" id="3"/>
            <p:cNvSpPr/>
            <p:nvPr/>
          </p:nvSpPr>
          <p:spPr>
            <a:xfrm flipH="false" flipV="false" rot="0">
              <a:off x="0" y="0"/>
              <a:ext cx="257950" cy="13310"/>
            </a:xfrm>
            <a:custGeom>
              <a:avLst/>
              <a:gdLst/>
              <a:ahLst/>
              <a:cxnLst/>
              <a:rect r="r" b="b" t="t" l="l"/>
              <a:pathLst>
                <a:path h="13310" w="257950">
                  <a:moveTo>
                    <a:pt x="0" y="0"/>
                  </a:moveTo>
                  <a:lnTo>
                    <a:pt x="257950" y="0"/>
                  </a:lnTo>
                  <a:lnTo>
                    <a:pt x="257950" y="13310"/>
                  </a:lnTo>
                  <a:lnTo>
                    <a:pt x="0" y="13310"/>
                  </a:lnTo>
                  <a:close/>
                </a:path>
              </a:pathLst>
            </a:custGeom>
            <a:solidFill>
              <a:srgbClr val="017CC2"/>
            </a:solidFill>
          </p:spPr>
        </p:sp>
        <p:sp>
          <p:nvSpPr>
            <p:cNvPr name="TextBox 4" id="4"/>
            <p:cNvSpPr txBox="true"/>
            <p:nvPr/>
          </p:nvSpPr>
          <p:spPr>
            <a:xfrm>
              <a:off x="0" y="47625"/>
              <a:ext cx="257950" cy="-34315"/>
            </a:xfrm>
            <a:prstGeom prst="rect">
              <a:avLst/>
            </a:prstGeom>
          </p:spPr>
          <p:txBody>
            <a:bodyPr anchor="ctr" rtlCol="false" tIns="50800" lIns="50800" bIns="50800" rIns="50800"/>
            <a:lstStyle/>
            <a:p>
              <a:pPr algn="ctr">
                <a:lnSpc>
                  <a:spcPts val="2399"/>
                </a:lnSpc>
              </a:pPr>
            </a:p>
          </p:txBody>
        </p:sp>
      </p:grpSp>
      <p:grpSp>
        <p:nvGrpSpPr>
          <p:cNvPr name="Group 5" id="5"/>
          <p:cNvGrpSpPr/>
          <p:nvPr/>
        </p:nvGrpSpPr>
        <p:grpSpPr>
          <a:xfrm rot="0">
            <a:off x="0" y="8714012"/>
            <a:ext cx="1055640" cy="1572988"/>
            <a:chOff x="0" y="0"/>
            <a:chExt cx="278029" cy="414285"/>
          </a:xfrm>
        </p:grpSpPr>
        <p:sp>
          <p:nvSpPr>
            <p:cNvPr name="Freeform 6" id="6"/>
            <p:cNvSpPr/>
            <p:nvPr/>
          </p:nvSpPr>
          <p:spPr>
            <a:xfrm flipH="false" flipV="false" rot="0">
              <a:off x="0" y="0"/>
              <a:ext cx="278029" cy="414285"/>
            </a:xfrm>
            <a:custGeom>
              <a:avLst/>
              <a:gdLst/>
              <a:ahLst/>
              <a:cxnLst/>
              <a:rect r="r" b="b" t="t" l="l"/>
              <a:pathLst>
                <a:path h="414285" w="278029">
                  <a:moveTo>
                    <a:pt x="0" y="0"/>
                  </a:moveTo>
                  <a:lnTo>
                    <a:pt x="278029" y="0"/>
                  </a:lnTo>
                  <a:lnTo>
                    <a:pt x="278029" y="414285"/>
                  </a:lnTo>
                  <a:lnTo>
                    <a:pt x="0" y="414285"/>
                  </a:lnTo>
                  <a:close/>
                </a:path>
              </a:pathLst>
            </a:custGeom>
            <a:solidFill>
              <a:srgbClr val="AB2222"/>
            </a:solidFill>
          </p:spPr>
        </p:sp>
        <p:sp>
          <p:nvSpPr>
            <p:cNvPr name="TextBox 7" id="7"/>
            <p:cNvSpPr txBox="true"/>
            <p:nvPr/>
          </p:nvSpPr>
          <p:spPr>
            <a:xfrm>
              <a:off x="0" y="-38100"/>
              <a:ext cx="278029" cy="452385"/>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7407216" y="2285499"/>
            <a:ext cx="10880784" cy="7001695"/>
            <a:chOff x="0" y="0"/>
            <a:chExt cx="2865721" cy="1844068"/>
          </a:xfrm>
        </p:grpSpPr>
        <p:sp>
          <p:nvSpPr>
            <p:cNvPr name="Freeform 9" id="9"/>
            <p:cNvSpPr/>
            <p:nvPr/>
          </p:nvSpPr>
          <p:spPr>
            <a:xfrm flipH="false" flipV="false" rot="0">
              <a:off x="0" y="0"/>
              <a:ext cx="2865721" cy="1844068"/>
            </a:xfrm>
            <a:custGeom>
              <a:avLst/>
              <a:gdLst/>
              <a:ahLst/>
              <a:cxnLst/>
              <a:rect r="r" b="b" t="t" l="l"/>
              <a:pathLst>
                <a:path h="1844068" w="2865721">
                  <a:moveTo>
                    <a:pt x="0" y="0"/>
                  </a:moveTo>
                  <a:lnTo>
                    <a:pt x="2865721" y="0"/>
                  </a:lnTo>
                  <a:lnTo>
                    <a:pt x="2865721" y="1844068"/>
                  </a:lnTo>
                  <a:lnTo>
                    <a:pt x="0" y="1844068"/>
                  </a:lnTo>
                  <a:close/>
                </a:path>
              </a:pathLst>
            </a:custGeom>
            <a:solidFill>
              <a:srgbClr val="2C2C31"/>
            </a:solidFill>
          </p:spPr>
        </p:sp>
        <p:sp>
          <p:nvSpPr>
            <p:cNvPr name="TextBox 10" id="10"/>
            <p:cNvSpPr txBox="true"/>
            <p:nvPr/>
          </p:nvSpPr>
          <p:spPr>
            <a:xfrm>
              <a:off x="0" y="47625"/>
              <a:ext cx="2865721" cy="1796443"/>
            </a:xfrm>
            <a:prstGeom prst="rect">
              <a:avLst/>
            </a:prstGeom>
          </p:spPr>
          <p:txBody>
            <a:bodyPr anchor="ctr" rtlCol="false" tIns="50800" lIns="50800" bIns="50800" rIns="50800"/>
            <a:lstStyle/>
            <a:p>
              <a:pPr algn="ctr">
                <a:lnSpc>
                  <a:spcPts val="2399"/>
                </a:lnSpc>
              </a:pPr>
            </a:p>
          </p:txBody>
        </p:sp>
      </p:grpSp>
      <p:sp>
        <p:nvSpPr>
          <p:cNvPr name="TextBox 11" id="11"/>
          <p:cNvSpPr txBox="true"/>
          <p:nvPr/>
        </p:nvSpPr>
        <p:spPr>
          <a:xfrm rot="0">
            <a:off x="1028700" y="2275974"/>
            <a:ext cx="5974813" cy="771525"/>
          </a:xfrm>
          <a:prstGeom prst="rect">
            <a:avLst/>
          </a:prstGeom>
        </p:spPr>
        <p:txBody>
          <a:bodyPr anchor="t" rtlCol="false" tIns="0" lIns="0" bIns="0" rIns="0">
            <a:spAutoFit/>
          </a:bodyPr>
          <a:lstStyle/>
          <a:p>
            <a:pPr algn="l">
              <a:lnSpc>
                <a:spcPts val="6000"/>
              </a:lnSpc>
            </a:pPr>
            <a:r>
              <a:rPr lang="en-US" sz="5000">
                <a:solidFill>
                  <a:srgbClr val="393939"/>
                </a:solidFill>
                <a:latin typeface="League Spartan"/>
              </a:rPr>
              <a:t>Table Of Content</a:t>
            </a:r>
          </a:p>
        </p:txBody>
      </p:sp>
      <p:grpSp>
        <p:nvGrpSpPr>
          <p:cNvPr name="Group 12" id="12"/>
          <p:cNvGrpSpPr/>
          <p:nvPr/>
        </p:nvGrpSpPr>
        <p:grpSpPr>
          <a:xfrm rot="0">
            <a:off x="1028700" y="4085285"/>
            <a:ext cx="6801220" cy="4628727"/>
            <a:chOff x="0" y="0"/>
            <a:chExt cx="9068294" cy="6171636"/>
          </a:xfrm>
        </p:grpSpPr>
        <p:pic>
          <p:nvPicPr>
            <p:cNvPr name="Picture 13" id="13"/>
            <p:cNvPicPr>
              <a:picLocks noChangeAspect="true"/>
            </p:cNvPicPr>
            <p:nvPr/>
          </p:nvPicPr>
          <p:blipFill>
            <a:blip r:embed="rId2"/>
            <a:srcRect l="1006" t="0" r="1006" b="0"/>
            <a:stretch>
              <a:fillRect/>
            </a:stretch>
          </p:blipFill>
          <p:spPr>
            <a:xfrm flipH="false" flipV="false">
              <a:off x="0" y="0"/>
              <a:ext cx="9068294" cy="6171636"/>
            </a:xfrm>
            <a:prstGeom prst="rect">
              <a:avLst/>
            </a:prstGeom>
          </p:spPr>
        </p:pic>
      </p:grpSp>
      <p:sp>
        <p:nvSpPr>
          <p:cNvPr name="TextBox 14" id="14"/>
          <p:cNvSpPr txBox="true"/>
          <p:nvPr/>
        </p:nvSpPr>
        <p:spPr>
          <a:xfrm rot="0">
            <a:off x="1055640" y="971550"/>
            <a:ext cx="4065327" cy="358742"/>
          </a:xfrm>
          <a:prstGeom prst="rect">
            <a:avLst/>
          </a:prstGeom>
        </p:spPr>
        <p:txBody>
          <a:bodyPr anchor="t" rtlCol="false" tIns="0" lIns="0" bIns="0" rIns="0">
            <a:spAutoFit/>
          </a:bodyPr>
          <a:lstStyle/>
          <a:p>
            <a:pPr algn="l">
              <a:lnSpc>
                <a:spcPts val="2799"/>
              </a:lnSpc>
            </a:pPr>
            <a:r>
              <a:rPr lang="en-US" sz="1999">
                <a:solidFill>
                  <a:srgbClr val="272829"/>
                </a:solidFill>
                <a:latin typeface="Poppins"/>
              </a:rPr>
              <a:t>Company Profile Business</a:t>
            </a:r>
          </a:p>
        </p:txBody>
      </p:sp>
      <p:sp>
        <p:nvSpPr>
          <p:cNvPr name="AutoShape 15" id="15"/>
          <p:cNvSpPr/>
          <p:nvPr/>
        </p:nvSpPr>
        <p:spPr>
          <a:xfrm rot="0">
            <a:off x="7003513" y="1160446"/>
            <a:ext cx="11284487" cy="0"/>
          </a:xfrm>
          <a:prstGeom prst="line">
            <a:avLst/>
          </a:prstGeom>
          <a:ln cap="flat" w="19050">
            <a:solidFill>
              <a:srgbClr val="137EC1"/>
            </a:solidFill>
            <a:prstDash val="solid"/>
            <a:headEnd type="none" len="sm" w="sm"/>
            <a:tailEnd type="none" len="sm" w="sm"/>
          </a:ln>
        </p:spPr>
      </p:sp>
      <p:sp>
        <p:nvSpPr>
          <p:cNvPr name="TextBox 16" id="16"/>
          <p:cNvSpPr txBox="true"/>
          <p:nvPr/>
        </p:nvSpPr>
        <p:spPr>
          <a:xfrm rot="0">
            <a:off x="9837821" y="3923360"/>
            <a:ext cx="2599275" cy="314251"/>
          </a:xfrm>
          <a:prstGeom prst="rect">
            <a:avLst/>
          </a:prstGeom>
        </p:spPr>
        <p:txBody>
          <a:bodyPr anchor="t" rtlCol="false" tIns="0" lIns="0" bIns="0" rIns="0">
            <a:spAutoFit/>
          </a:bodyPr>
          <a:lstStyle/>
          <a:p>
            <a:pPr algn="l">
              <a:lnSpc>
                <a:spcPts val="2400"/>
              </a:lnSpc>
            </a:pPr>
            <a:r>
              <a:rPr lang="en-US" sz="2000">
                <a:solidFill>
                  <a:srgbClr val="FFFFFF"/>
                </a:solidFill>
                <a:latin typeface="League Spartan"/>
              </a:rPr>
              <a:t>About Us</a:t>
            </a:r>
          </a:p>
        </p:txBody>
      </p:sp>
      <p:sp>
        <p:nvSpPr>
          <p:cNvPr name="TextBox 17" id="17"/>
          <p:cNvSpPr txBox="true"/>
          <p:nvPr/>
        </p:nvSpPr>
        <p:spPr>
          <a:xfrm rot="0">
            <a:off x="9837821" y="5133975"/>
            <a:ext cx="1564556" cy="314251"/>
          </a:xfrm>
          <a:prstGeom prst="rect">
            <a:avLst/>
          </a:prstGeom>
        </p:spPr>
        <p:txBody>
          <a:bodyPr anchor="t" rtlCol="false" tIns="0" lIns="0" bIns="0" rIns="0">
            <a:spAutoFit/>
          </a:bodyPr>
          <a:lstStyle/>
          <a:p>
            <a:pPr algn="l">
              <a:lnSpc>
                <a:spcPts val="2400"/>
              </a:lnSpc>
            </a:pPr>
            <a:r>
              <a:rPr lang="en-US" sz="2000">
                <a:solidFill>
                  <a:srgbClr val="FFFFFF"/>
                </a:solidFill>
                <a:latin typeface="League Spartan"/>
              </a:rPr>
              <a:t>Our </a:t>
            </a:r>
            <a:r>
              <a:rPr lang="en-US" sz="2000">
                <a:solidFill>
                  <a:srgbClr val="FFFFFF"/>
                </a:solidFill>
                <a:latin typeface="League Spartan"/>
              </a:rPr>
              <a:t>Mission</a:t>
            </a:r>
          </a:p>
        </p:txBody>
      </p:sp>
      <p:sp>
        <p:nvSpPr>
          <p:cNvPr name="TextBox 18" id="18"/>
          <p:cNvSpPr txBox="true"/>
          <p:nvPr/>
        </p:nvSpPr>
        <p:spPr>
          <a:xfrm rot="0">
            <a:off x="9837821" y="6427087"/>
            <a:ext cx="2356321" cy="314251"/>
          </a:xfrm>
          <a:prstGeom prst="rect">
            <a:avLst/>
          </a:prstGeom>
        </p:spPr>
        <p:txBody>
          <a:bodyPr anchor="t" rtlCol="false" tIns="0" lIns="0" bIns="0" rIns="0">
            <a:spAutoFit/>
          </a:bodyPr>
          <a:lstStyle/>
          <a:p>
            <a:pPr algn="l">
              <a:lnSpc>
                <a:spcPts val="2400"/>
              </a:lnSpc>
            </a:pPr>
            <a:r>
              <a:rPr lang="en-US" sz="2000">
                <a:solidFill>
                  <a:srgbClr val="FFFFFF"/>
                </a:solidFill>
                <a:latin typeface="League Spartan"/>
              </a:rPr>
              <a:t>Value Proposition</a:t>
            </a:r>
          </a:p>
        </p:txBody>
      </p:sp>
      <p:sp>
        <p:nvSpPr>
          <p:cNvPr name="TextBox 19" id="19"/>
          <p:cNvSpPr txBox="true"/>
          <p:nvPr/>
        </p:nvSpPr>
        <p:spPr>
          <a:xfrm rot="0">
            <a:off x="9837821" y="7678950"/>
            <a:ext cx="2347235" cy="314251"/>
          </a:xfrm>
          <a:prstGeom prst="rect">
            <a:avLst/>
          </a:prstGeom>
        </p:spPr>
        <p:txBody>
          <a:bodyPr anchor="t" rtlCol="false" tIns="0" lIns="0" bIns="0" rIns="0">
            <a:spAutoFit/>
          </a:bodyPr>
          <a:lstStyle/>
          <a:p>
            <a:pPr algn="l">
              <a:lnSpc>
                <a:spcPts val="2400"/>
              </a:lnSpc>
            </a:pPr>
            <a:r>
              <a:rPr lang="en-US" sz="2000">
                <a:solidFill>
                  <a:srgbClr val="FFFFFF"/>
                </a:solidFill>
                <a:latin typeface="League Spartan"/>
              </a:rPr>
              <a:t>Our Services</a:t>
            </a:r>
          </a:p>
        </p:txBody>
      </p:sp>
      <p:sp>
        <p:nvSpPr>
          <p:cNvPr name="TextBox 20" id="20"/>
          <p:cNvSpPr txBox="true"/>
          <p:nvPr/>
        </p:nvSpPr>
        <p:spPr>
          <a:xfrm rot="0">
            <a:off x="14323595" y="3923360"/>
            <a:ext cx="2632863" cy="314251"/>
          </a:xfrm>
          <a:prstGeom prst="rect">
            <a:avLst/>
          </a:prstGeom>
        </p:spPr>
        <p:txBody>
          <a:bodyPr anchor="t" rtlCol="false" tIns="0" lIns="0" bIns="0" rIns="0">
            <a:spAutoFit/>
          </a:bodyPr>
          <a:lstStyle/>
          <a:p>
            <a:pPr algn="l">
              <a:lnSpc>
                <a:spcPts val="2400"/>
              </a:lnSpc>
            </a:pPr>
            <a:r>
              <a:rPr lang="en-US" sz="2000">
                <a:solidFill>
                  <a:srgbClr val="FFFFFF"/>
                </a:solidFill>
                <a:latin typeface="League Spartan"/>
              </a:rPr>
              <a:t>Our valued Clients</a:t>
            </a:r>
          </a:p>
        </p:txBody>
      </p:sp>
      <p:sp>
        <p:nvSpPr>
          <p:cNvPr name="TextBox 21" id="21"/>
          <p:cNvSpPr txBox="true"/>
          <p:nvPr/>
        </p:nvSpPr>
        <p:spPr>
          <a:xfrm rot="0">
            <a:off x="14323595" y="5175223"/>
            <a:ext cx="2347235" cy="314251"/>
          </a:xfrm>
          <a:prstGeom prst="rect">
            <a:avLst/>
          </a:prstGeom>
        </p:spPr>
        <p:txBody>
          <a:bodyPr anchor="t" rtlCol="false" tIns="0" lIns="0" bIns="0" rIns="0">
            <a:spAutoFit/>
          </a:bodyPr>
          <a:lstStyle/>
          <a:p>
            <a:pPr algn="l">
              <a:lnSpc>
                <a:spcPts val="2400"/>
              </a:lnSpc>
            </a:pPr>
            <a:r>
              <a:rPr lang="en-US" sz="2000">
                <a:solidFill>
                  <a:srgbClr val="FFFFFF"/>
                </a:solidFill>
                <a:latin typeface="League Spartan"/>
              </a:rPr>
              <a:t>Meet Our Team</a:t>
            </a:r>
          </a:p>
        </p:txBody>
      </p:sp>
      <p:sp>
        <p:nvSpPr>
          <p:cNvPr name="TextBox 22" id="22"/>
          <p:cNvSpPr txBox="true"/>
          <p:nvPr/>
        </p:nvSpPr>
        <p:spPr>
          <a:xfrm rot="0">
            <a:off x="14323595" y="6427087"/>
            <a:ext cx="3343238" cy="314251"/>
          </a:xfrm>
          <a:prstGeom prst="rect">
            <a:avLst/>
          </a:prstGeom>
        </p:spPr>
        <p:txBody>
          <a:bodyPr anchor="t" rtlCol="false" tIns="0" lIns="0" bIns="0" rIns="0">
            <a:spAutoFit/>
          </a:bodyPr>
          <a:lstStyle/>
          <a:p>
            <a:pPr algn="l">
              <a:lnSpc>
                <a:spcPts val="2400"/>
              </a:lnSpc>
            </a:pPr>
            <a:r>
              <a:rPr lang="en-US" sz="2000">
                <a:solidFill>
                  <a:srgbClr val="FFFFFF"/>
                </a:solidFill>
                <a:latin typeface="League Spartan"/>
              </a:rPr>
              <a:t>Continue Company Team</a:t>
            </a:r>
          </a:p>
        </p:txBody>
      </p:sp>
      <p:sp>
        <p:nvSpPr>
          <p:cNvPr name="TextBox 23" id="23"/>
          <p:cNvSpPr txBox="true"/>
          <p:nvPr/>
        </p:nvSpPr>
        <p:spPr>
          <a:xfrm rot="0">
            <a:off x="14323595" y="7678950"/>
            <a:ext cx="2347235" cy="314251"/>
          </a:xfrm>
          <a:prstGeom prst="rect">
            <a:avLst/>
          </a:prstGeom>
        </p:spPr>
        <p:txBody>
          <a:bodyPr anchor="t" rtlCol="false" tIns="0" lIns="0" bIns="0" rIns="0">
            <a:spAutoFit/>
          </a:bodyPr>
          <a:lstStyle/>
          <a:p>
            <a:pPr algn="l">
              <a:lnSpc>
                <a:spcPts val="2400"/>
              </a:lnSpc>
            </a:pPr>
            <a:r>
              <a:rPr lang="en-US" sz="2000">
                <a:solidFill>
                  <a:srgbClr val="FFFFFF"/>
                </a:solidFill>
                <a:latin typeface="League Spartan"/>
              </a:rPr>
              <a:t>Contact Us</a:t>
            </a:r>
          </a:p>
        </p:txBody>
      </p:sp>
      <p:sp>
        <p:nvSpPr>
          <p:cNvPr name="TextBox 24" id="24"/>
          <p:cNvSpPr txBox="true"/>
          <p:nvPr/>
        </p:nvSpPr>
        <p:spPr>
          <a:xfrm rot="0">
            <a:off x="8689052" y="3772064"/>
            <a:ext cx="725836" cy="581025"/>
          </a:xfrm>
          <a:prstGeom prst="rect">
            <a:avLst/>
          </a:prstGeom>
        </p:spPr>
        <p:txBody>
          <a:bodyPr anchor="t" rtlCol="false" tIns="0" lIns="0" bIns="0" rIns="0">
            <a:spAutoFit/>
          </a:bodyPr>
          <a:lstStyle/>
          <a:p>
            <a:pPr algn="l">
              <a:lnSpc>
                <a:spcPts val="4634"/>
              </a:lnSpc>
            </a:pPr>
            <a:r>
              <a:rPr lang="en-US" sz="3862">
                <a:solidFill>
                  <a:srgbClr val="137EC1"/>
                </a:solidFill>
                <a:latin typeface="League Spartan"/>
              </a:rPr>
              <a:t>01</a:t>
            </a:r>
          </a:p>
        </p:txBody>
      </p:sp>
      <p:sp>
        <p:nvSpPr>
          <p:cNvPr name="TextBox 25" id="25"/>
          <p:cNvSpPr txBox="true"/>
          <p:nvPr/>
        </p:nvSpPr>
        <p:spPr>
          <a:xfrm rot="0">
            <a:off x="8689052" y="5023928"/>
            <a:ext cx="852746" cy="586312"/>
          </a:xfrm>
          <a:prstGeom prst="rect">
            <a:avLst/>
          </a:prstGeom>
        </p:spPr>
        <p:txBody>
          <a:bodyPr anchor="t" rtlCol="false" tIns="0" lIns="0" bIns="0" rIns="0">
            <a:spAutoFit/>
          </a:bodyPr>
          <a:lstStyle/>
          <a:p>
            <a:pPr algn="l">
              <a:lnSpc>
                <a:spcPts val="4634"/>
              </a:lnSpc>
            </a:pPr>
            <a:r>
              <a:rPr lang="en-US" sz="3862">
                <a:solidFill>
                  <a:srgbClr val="137EC1"/>
                </a:solidFill>
                <a:latin typeface="League Spartan"/>
              </a:rPr>
              <a:t>02</a:t>
            </a:r>
          </a:p>
        </p:txBody>
      </p:sp>
      <p:sp>
        <p:nvSpPr>
          <p:cNvPr name="TextBox 26" id="26"/>
          <p:cNvSpPr txBox="true"/>
          <p:nvPr/>
        </p:nvSpPr>
        <p:spPr>
          <a:xfrm rot="0">
            <a:off x="8689052" y="6275791"/>
            <a:ext cx="725836" cy="586312"/>
          </a:xfrm>
          <a:prstGeom prst="rect">
            <a:avLst/>
          </a:prstGeom>
        </p:spPr>
        <p:txBody>
          <a:bodyPr anchor="t" rtlCol="false" tIns="0" lIns="0" bIns="0" rIns="0">
            <a:spAutoFit/>
          </a:bodyPr>
          <a:lstStyle/>
          <a:p>
            <a:pPr algn="l">
              <a:lnSpc>
                <a:spcPts val="4634"/>
              </a:lnSpc>
            </a:pPr>
            <a:r>
              <a:rPr lang="en-US" sz="3862">
                <a:solidFill>
                  <a:srgbClr val="137EC1"/>
                </a:solidFill>
                <a:latin typeface="League Spartan"/>
              </a:rPr>
              <a:t>03</a:t>
            </a:r>
          </a:p>
        </p:txBody>
      </p:sp>
      <p:sp>
        <p:nvSpPr>
          <p:cNvPr name="TextBox 27" id="27"/>
          <p:cNvSpPr txBox="true"/>
          <p:nvPr/>
        </p:nvSpPr>
        <p:spPr>
          <a:xfrm rot="0">
            <a:off x="8689052" y="7527655"/>
            <a:ext cx="725836" cy="586312"/>
          </a:xfrm>
          <a:prstGeom prst="rect">
            <a:avLst/>
          </a:prstGeom>
        </p:spPr>
        <p:txBody>
          <a:bodyPr anchor="t" rtlCol="false" tIns="0" lIns="0" bIns="0" rIns="0">
            <a:spAutoFit/>
          </a:bodyPr>
          <a:lstStyle/>
          <a:p>
            <a:pPr algn="l">
              <a:lnSpc>
                <a:spcPts val="4634"/>
              </a:lnSpc>
            </a:pPr>
            <a:r>
              <a:rPr lang="en-US" sz="3862">
                <a:solidFill>
                  <a:srgbClr val="137EC1"/>
                </a:solidFill>
                <a:latin typeface="League Spartan"/>
              </a:rPr>
              <a:t>04</a:t>
            </a:r>
          </a:p>
        </p:txBody>
      </p:sp>
      <p:sp>
        <p:nvSpPr>
          <p:cNvPr name="TextBox 28" id="28"/>
          <p:cNvSpPr txBox="true"/>
          <p:nvPr/>
        </p:nvSpPr>
        <p:spPr>
          <a:xfrm rot="0">
            <a:off x="13176907" y="3772064"/>
            <a:ext cx="725836" cy="586312"/>
          </a:xfrm>
          <a:prstGeom prst="rect">
            <a:avLst/>
          </a:prstGeom>
        </p:spPr>
        <p:txBody>
          <a:bodyPr anchor="t" rtlCol="false" tIns="0" lIns="0" bIns="0" rIns="0">
            <a:spAutoFit/>
          </a:bodyPr>
          <a:lstStyle/>
          <a:p>
            <a:pPr algn="l">
              <a:lnSpc>
                <a:spcPts val="4634"/>
              </a:lnSpc>
            </a:pPr>
            <a:r>
              <a:rPr lang="en-US" sz="3862">
                <a:solidFill>
                  <a:srgbClr val="137EC1"/>
                </a:solidFill>
                <a:latin typeface="League Spartan"/>
              </a:rPr>
              <a:t>05</a:t>
            </a:r>
          </a:p>
        </p:txBody>
      </p:sp>
      <p:sp>
        <p:nvSpPr>
          <p:cNvPr name="TextBox 29" id="29"/>
          <p:cNvSpPr txBox="true"/>
          <p:nvPr/>
        </p:nvSpPr>
        <p:spPr>
          <a:xfrm rot="0">
            <a:off x="13176907" y="5023928"/>
            <a:ext cx="725836" cy="586312"/>
          </a:xfrm>
          <a:prstGeom prst="rect">
            <a:avLst/>
          </a:prstGeom>
        </p:spPr>
        <p:txBody>
          <a:bodyPr anchor="t" rtlCol="false" tIns="0" lIns="0" bIns="0" rIns="0">
            <a:spAutoFit/>
          </a:bodyPr>
          <a:lstStyle/>
          <a:p>
            <a:pPr algn="l">
              <a:lnSpc>
                <a:spcPts val="4634"/>
              </a:lnSpc>
            </a:pPr>
            <a:r>
              <a:rPr lang="en-US" sz="3862">
                <a:solidFill>
                  <a:srgbClr val="137EC1"/>
                </a:solidFill>
                <a:latin typeface="League Spartan"/>
              </a:rPr>
              <a:t>06</a:t>
            </a:r>
          </a:p>
        </p:txBody>
      </p:sp>
      <p:sp>
        <p:nvSpPr>
          <p:cNvPr name="TextBox 30" id="30"/>
          <p:cNvSpPr txBox="true"/>
          <p:nvPr/>
        </p:nvSpPr>
        <p:spPr>
          <a:xfrm rot="0">
            <a:off x="13176907" y="6275791"/>
            <a:ext cx="725836" cy="586312"/>
          </a:xfrm>
          <a:prstGeom prst="rect">
            <a:avLst/>
          </a:prstGeom>
        </p:spPr>
        <p:txBody>
          <a:bodyPr anchor="t" rtlCol="false" tIns="0" lIns="0" bIns="0" rIns="0">
            <a:spAutoFit/>
          </a:bodyPr>
          <a:lstStyle/>
          <a:p>
            <a:pPr algn="l">
              <a:lnSpc>
                <a:spcPts val="4634"/>
              </a:lnSpc>
            </a:pPr>
            <a:r>
              <a:rPr lang="en-US" sz="3862">
                <a:solidFill>
                  <a:srgbClr val="137EC1"/>
                </a:solidFill>
                <a:latin typeface="League Spartan"/>
              </a:rPr>
              <a:t>07</a:t>
            </a:r>
          </a:p>
        </p:txBody>
      </p:sp>
      <p:sp>
        <p:nvSpPr>
          <p:cNvPr name="TextBox 31" id="31"/>
          <p:cNvSpPr txBox="true"/>
          <p:nvPr/>
        </p:nvSpPr>
        <p:spPr>
          <a:xfrm rot="0">
            <a:off x="13176907" y="7527655"/>
            <a:ext cx="725836" cy="586312"/>
          </a:xfrm>
          <a:prstGeom prst="rect">
            <a:avLst/>
          </a:prstGeom>
        </p:spPr>
        <p:txBody>
          <a:bodyPr anchor="t" rtlCol="false" tIns="0" lIns="0" bIns="0" rIns="0">
            <a:spAutoFit/>
          </a:bodyPr>
          <a:lstStyle/>
          <a:p>
            <a:pPr algn="l">
              <a:lnSpc>
                <a:spcPts val="4634"/>
              </a:lnSpc>
            </a:pPr>
            <a:r>
              <a:rPr lang="en-US" sz="3862">
                <a:solidFill>
                  <a:srgbClr val="137EC1"/>
                </a:solidFill>
                <a:latin typeface="League Spartan"/>
              </a:rPr>
              <a:t>08</a:t>
            </a:r>
          </a:p>
        </p:txBody>
      </p:sp>
      <p:sp>
        <p:nvSpPr>
          <p:cNvPr name="AutoShape 32" id="32"/>
          <p:cNvSpPr/>
          <p:nvPr/>
        </p:nvSpPr>
        <p:spPr>
          <a:xfrm rot="-5400000">
            <a:off x="9287824" y="4035624"/>
            <a:ext cx="626408" cy="0"/>
          </a:xfrm>
          <a:prstGeom prst="line">
            <a:avLst/>
          </a:prstGeom>
          <a:ln cap="flat" w="19050">
            <a:solidFill>
              <a:srgbClr val="AB2222"/>
            </a:solidFill>
            <a:prstDash val="solid"/>
            <a:headEnd type="none" len="sm" w="sm"/>
            <a:tailEnd type="none" len="sm" w="sm"/>
          </a:ln>
        </p:spPr>
      </p:sp>
      <p:sp>
        <p:nvSpPr>
          <p:cNvPr name="AutoShape 33" id="33"/>
          <p:cNvSpPr/>
          <p:nvPr/>
        </p:nvSpPr>
        <p:spPr>
          <a:xfrm rot="-5400000">
            <a:off x="9287824" y="5287487"/>
            <a:ext cx="626408" cy="0"/>
          </a:xfrm>
          <a:prstGeom prst="line">
            <a:avLst/>
          </a:prstGeom>
          <a:ln cap="flat" w="19050">
            <a:solidFill>
              <a:srgbClr val="AB2222"/>
            </a:solidFill>
            <a:prstDash val="solid"/>
            <a:headEnd type="none" len="sm" w="sm"/>
            <a:tailEnd type="none" len="sm" w="sm"/>
          </a:ln>
        </p:spPr>
      </p:sp>
      <p:sp>
        <p:nvSpPr>
          <p:cNvPr name="AutoShape 34" id="34"/>
          <p:cNvSpPr/>
          <p:nvPr/>
        </p:nvSpPr>
        <p:spPr>
          <a:xfrm rot="-5400000">
            <a:off x="9287824" y="6539351"/>
            <a:ext cx="626408" cy="0"/>
          </a:xfrm>
          <a:prstGeom prst="line">
            <a:avLst/>
          </a:prstGeom>
          <a:ln cap="flat" w="19050">
            <a:solidFill>
              <a:srgbClr val="AB2222"/>
            </a:solidFill>
            <a:prstDash val="solid"/>
            <a:headEnd type="none" len="sm" w="sm"/>
            <a:tailEnd type="none" len="sm" w="sm"/>
          </a:ln>
        </p:spPr>
      </p:sp>
      <p:sp>
        <p:nvSpPr>
          <p:cNvPr name="AutoShape 35" id="35"/>
          <p:cNvSpPr/>
          <p:nvPr/>
        </p:nvSpPr>
        <p:spPr>
          <a:xfrm rot="-5400000">
            <a:off x="9287824" y="7791214"/>
            <a:ext cx="626408" cy="0"/>
          </a:xfrm>
          <a:prstGeom prst="line">
            <a:avLst/>
          </a:prstGeom>
          <a:ln cap="flat" w="19050">
            <a:solidFill>
              <a:srgbClr val="AB2222"/>
            </a:solidFill>
            <a:prstDash val="solid"/>
            <a:headEnd type="none" len="sm" w="sm"/>
            <a:tailEnd type="none" len="sm" w="sm"/>
          </a:ln>
        </p:spPr>
      </p:sp>
      <p:sp>
        <p:nvSpPr>
          <p:cNvPr name="AutoShape 36" id="36"/>
          <p:cNvSpPr/>
          <p:nvPr/>
        </p:nvSpPr>
        <p:spPr>
          <a:xfrm rot="-5400000">
            <a:off x="13773598" y="4035624"/>
            <a:ext cx="626408" cy="0"/>
          </a:xfrm>
          <a:prstGeom prst="line">
            <a:avLst/>
          </a:prstGeom>
          <a:ln cap="flat" w="19050">
            <a:solidFill>
              <a:srgbClr val="AB2222"/>
            </a:solidFill>
            <a:prstDash val="solid"/>
            <a:headEnd type="none" len="sm" w="sm"/>
            <a:tailEnd type="none" len="sm" w="sm"/>
          </a:ln>
        </p:spPr>
      </p:sp>
      <p:sp>
        <p:nvSpPr>
          <p:cNvPr name="AutoShape 37" id="37"/>
          <p:cNvSpPr/>
          <p:nvPr/>
        </p:nvSpPr>
        <p:spPr>
          <a:xfrm rot="-5400000">
            <a:off x="13773598" y="5287487"/>
            <a:ext cx="626408" cy="0"/>
          </a:xfrm>
          <a:prstGeom prst="line">
            <a:avLst/>
          </a:prstGeom>
          <a:ln cap="flat" w="19050">
            <a:solidFill>
              <a:srgbClr val="AB2222"/>
            </a:solidFill>
            <a:prstDash val="solid"/>
            <a:headEnd type="none" len="sm" w="sm"/>
            <a:tailEnd type="none" len="sm" w="sm"/>
          </a:ln>
        </p:spPr>
      </p:sp>
      <p:sp>
        <p:nvSpPr>
          <p:cNvPr name="AutoShape 38" id="38"/>
          <p:cNvSpPr/>
          <p:nvPr/>
        </p:nvSpPr>
        <p:spPr>
          <a:xfrm rot="-5400000">
            <a:off x="13773598" y="6539351"/>
            <a:ext cx="626408" cy="0"/>
          </a:xfrm>
          <a:prstGeom prst="line">
            <a:avLst/>
          </a:prstGeom>
          <a:ln cap="flat" w="19050">
            <a:solidFill>
              <a:srgbClr val="AB2222"/>
            </a:solidFill>
            <a:prstDash val="solid"/>
            <a:headEnd type="none" len="sm" w="sm"/>
            <a:tailEnd type="none" len="sm" w="sm"/>
          </a:ln>
        </p:spPr>
      </p:sp>
      <p:sp>
        <p:nvSpPr>
          <p:cNvPr name="AutoShape 39" id="39"/>
          <p:cNvSpPr/>
          <p:nvPr/>
        </p:nvSpPr>
        <p:spPr>
          <a:xfrm rot="-5400000">
            <a:off x="13773598" y="7791214"/>
            <a:ext cx="626408" cy="0"/>
          </a:xfrm>
          <a:prstGeom prst="line">
            <a:avLst/>
          </a:prstGeom>
          <a:ln cap="flat" w="19050">
            <a:solidFill>
              <a:srgbClr val="AB2222"/>
            </a:solidFill>
            <a:prstDash val="solid"/>
            <a:headEnd type="none" len="sm" w="sm"/>
            <a:tailEnd type="none" len="sm" w="sm"/>
          </a:ln>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6937500"/>
            <a:ext cx="18288000" cy="3387555"/>
            <a:chOff x="0" y="0"/>
            <a:chExt cx="4816593" cy="892195"/>
          </a:xfrm>
        </p:grpSpPr>
        <p:sp>
          <p:nvSpPr>
            <p:cNvPr name="Freeform 3" id="3"/>
            <p:cNvSpPr/>
            <p:nvPr/>
          </p:nvSpPr>
          <p:spPr>
            <a:xfrm flipH="false" flipV="false" rot="0">
              <a:off x="0" y="0"/>
              <a:ext cx="4816592" cy="892196"/>
            </a:xfrm>
            <a:custGeom>
              <a:avLst/>
              <a:gdLst/>
              <a:ahLst/>
              <a:cxnLst/>
              <a:rect r="r" b="b" t="t" l="l"/>
              <a:pathLst>
                <a:path h="892196" w="4816592">
                  <a:moveTo>
                    <a:pt x="0" y="0"/>
                  </a:moveTo>
                  <a:lnTo>
                    <a:pt x="4816592" y="0"/>
                  </a:lnTo>
                  <a:lnTo>
                    <a:pt x="4816592" y="892196"/>
                  </a:lnTo>
                  <a:lnTo>
                    <a:pt x="0" y="892196"/>
                  </a:lnTo>
                  <a:close/>
                </a:path>
              </a:pathLst>
            </a:custGeom>
            <a:solidFill>
              <a:srgbClr val="2C2C31"/>
            </a:solidFill>
          </p:spPr>
        </p:sp>
        <p:sp>
          <p:nvSpPr>
            <p:cNvPr name="TextBox 4" id="4"/>
            <p:cNvSpPr txBox="true"/>
            <p:nvPr/>
          </p:nvSpPr>
          <p:spPr>
            <a:xfrm>
              <a:off x="0" y="-38100"/>
              <a:ext cx="4816593" cy="930295"/>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437838" y="5235372"/>
            <a:ext cx="17289828" cy="3713958"/>
            <a:chOff x="0" y="0"/>
            <a:chExt cx="4553700" cy="978162"/>
          </a:xfrm>
        </p:grpSpPr>
        <p:sp>
          <p:nvSpPr>
            <p:cNvPr name="Freeform 6" id="6"/>
            <p:cNvSpPr/>
            <p:nvPr/>
          </p:nvSpPr>
          <p:spPr>
            <a:xfrm flipH="false" flipV="false" rot="0">
              <a:off x="0" y="0"/>
              <a:ext cx="4553700" cy="978162"/>
            </a:xfrm>
            <a:custGeom>
              <a:avLst/>
              <a:gdLst/>
              <a:ahLst/>
              <a:cxnLst/>
              <a:rect r="r" b="b" t="t" l="l"/>
              <a:pathLst>
                <a:path h="978162" w="4553700">
                  <a:moveTo>
                    <a:pt x="0" y="0"/>
                  </a:moveTo>
                  <a:lnTo>
                    <a:pt x="4553700" y="0"/>
                  </a:lnTo>
                  <a:lnTo>
                    <a:pt x="4553700" y="978162"/>
                  </a:lnTo>
                  <a:lnTo>
                    <a:pt x="0" y="978162"/>
                  </a:lnTo>
                  <a:close/>
                </a:path>
              </a:pathLst>
            </a:custGeom>
            <a:solidFill>
              <a:srgbClr val="FFFFFF"/>
            </a:solidFill>
          </p:spPr>
        </p:sp>
        <p:sp>
          <p:nvSpPr>
            <p:cNvPr name="TextBox 7" id="7"/>
            <p:cNvSpPr txBox="true"/>
            <p:nvPr/>
          </p:nvSpPr>
          <p:spPr>
            <a:xfrm>
              <a:off x="0" y="-38100"/>
              <a:ext cx="4553700" cy="1016262"/>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672831" y="4473817"/>
            <a:ext cx="7500100" cy="4217250"/>
            <a:chOff x="0" y="0"/>
            <a:chExt cx="10000134" cy="5623000"/>
          </a:xfrm>
        </p:grpSpPr>
        <p:pic>
          <p:nvPicPr>
            <p:cNvPr name="Picture 9" id="9"/>
            <p:cNvPicPr>
              <a:picLocks noChangeAspect="true"/>
            </p:cNvPicPr>
            <p:nvPr/>
          </p:nvPicPr>
          <p:blipFill>
            <a:blip r:embed="rId2"/>
            <a:srcRect l="0" t="21885" r="0" b="21885"/>
            <a:stretch>
              <a:fillRect/>
            </a:stretch>
          </p:blipFill>
          <p:spPr>
            <a:xfrm flipH="false" flipV="false">
              <a:off x="0" y="0"/>
              <a:ext cx="10000134" cy="5623000"/>
            </a:xfrm>
            <a:prstGeom prst="rect">
              <a:avLst/>
            </a:prstGeom>
          </p:spPr>
        </p:pic>
      </p:grpSp>
      <p:grpSp>
        <p:nvGrpSpPr>
          <p:cNvPr name="Group 10" id="10"/>
          <p:cNvGrpSpPr/>
          <p:nvPr/>
        </p:nvGrpSpPr>
        <p:grpSpPr>
          <a:xfrm rot="0">
            <a:off x="1631340" y="3355035"/>
            <a:ext cx="1450492" cy="74846"/>
            <a:chOff x="0" y="0"/>
            <a:chExt cx="257950" cy="13310"/>
          </a:xfrm>
        </p:grpSpPr>
        <p:sp>
          <p:nvSpPr>
            <p:cNvPr name="Freeform 11" id="11"/>
            <p:cNvSpPr/>
            <p:nvPr/>
          </p:nvSpPr>
          <p:spPr>
            <a:xfrm flipH="false" flipV="false" rot="0">
              <a:off x="0" y="0"/>
              <a:ext cx="257950" cy="13310"/>
            </a:xfrm>
            <a:custGeom>
              <a:avLst/>
              <a:gdLst/>
              <a:ahLst/>
              <a:cxnLst/>
              <a:rect r="r" b="b" t="t" l="l"/>
              <a:pathLst>
                <a:path h="13310" w="257950">
                  <a:moveTo>
                    <a:pt x="0" y="0"/>
                  </a:moveTo>
                  <a:lnTo>
                    <a:pt x="257950" y="0"/>
                  </a:lnTo>
                  <a:lnTo>
                    <a:pt x="257950" y="13310"/>
                  </a:lnTo>
                  <a:lnTo>
                    <a:pt x="0" y="13310"/>
                  </a:lnTo>
                  <a:close/>
                </a:path>
              </a:pathLst>
            </a:custGeom>
            <a:solidFill>
              <a:srgbClr val="AB2222"/>
            </a:solidFill>
          </p:spPr>
        </p:sp>
        <p:sp>
          <p:nvSpPr>
            <p:cNvPr name="TextBox 12" id="12"/>
            <p:cNvSpPr txBox="true"/>
            <p:nvPr/>
          </p:nvSpPr>
          <p:spPr>
            <a:xfrm>
              <a:off x="0" y="47625"/>
              <a:ext cx="257950" cy="-34315"/>
            </a:xfrm>
            <a:prstGeom prst="rect">
              <a:avLst/>
            </a:prstGeom>
          </p:spPr>
          <p:txBody>
            <a:bodyPr anchor="ctr" rtlCol="false" tIns="50800" lIns="50800" bIns="50800" rIns="50800"/>
            <a:lstStyle/>
            <a:p>
              <a:pPr algn="ctr">
                <a:lnSpc>
                  <a:spcPts val="2399"/>
                </a:lnSpc>
              </a:pPr>
            </a:p>
          </p:txBody>
        </p:sp>
      </p:grpSp>
      <p:sp>
        <p:nvSpPr>
          <p:cNvPr name="AutoShape 13" id="13"/>
          <p:cNvSpPr/>
          <p:nvPr/>
        </p:nvSpPr>
        <p:spPr>
          <a:xfrm>
            <a:off x="11379630" y="9753690"/>
            <a:ext cx="4355764" cy="0"/>
          </a:xfrm>
          <a:prstGeom prst="line">
            <a:avLst/>
          </a:prstGeom>
          <a:ln cap="flat" w="19050">
            <a:solidFill>
              <a:srgbClr val="FF5757"/>
            </a:solidFill>
            <a:prstDash val="solid"/>
            <a:headEnd type="none" len="sm" w="sm"/>
            <a:tailEnd type="none" len="sm" w="sm"/>
          </a:ln>
        </p:spPr>
      </p:sp>
      <p:sp>
        <p:nvSpPr>
          <p:cNvPr name="TextBox 14" id="14"/>
          <p:cNvSpPr txBox="true"/>
          <p:nvPr/>
        </p:nvSpPr>
        <p:spPr>
          <a:xfrm rot="0">
            <a:off x="1631340" y="1416610"/>
            <a:ext cx="6398728" cy="1533525"/>
          </a:xfrm>
          <a:prstGeom prst="rect">
            <a:avLst/>
          </a:prstGeom>
        </p:spPr>
        <p:txBody>
          <a:bodyPr anchor="t" rtlCol="false" tIns="0" lIns="0" bIns="0" rIns="0">
            <a:spAutoFit/>
          </a:bodyPr>
          <a:lstStyle/>
          <a:p>
            <a:pPr algn="l">
              <a:lnSpc>
                <a:spcPts val="6000"/>
              </a:lnSpc>
            </a:pPr>
            <a:r>
              <a:rPr lang="en-US" sz="5000">
                <a:solidFill>
                  <a:srgbClr val="2C2C31"/>
                </a:solidFill>
                <a:latin typeface="League Spartan"/>
              </a:rPr>
              <a:t>About</a:t>
            </a:r>
          </a:p>
          <a:p>
            <a:pPr algn="l">
              <a:lnSpc>
                <a:spcPts val="6000"/>
              </a:lnSpc>
            </a:pPr>
            <a:r>
              <a:rPr lang="en-US" sz="5000">
                <a:solidFill>
                  <a:srgbClr val="2C2C31"/>
                </a:solidFill>
                <a:latin typeface="League Spartan"/>
              </a:rPr>
              <a:t>Our Company</a:t>
            </a:r>
          </a:p>
        </p:txBody>
      </p:sp>
      <p:grpSp>
        <p:nvGrpSpPr>
          <p:cNvPr name="Group 15" id="15"/>
          <p:cNvGrpSpPr/>
          <p:nvPr/>
        </p:nvGrpSpPr>
        <p:grpSpPr>
          <a:xfrm rot="0">
            <a:off x="8536455" y="1959674"/>
            <a:ext cx="9067386" cy="3126610"/>
            <a:chOff x="0" y="0"/>
            <a:chExt cx="12089847" cy="4168814"/>
          </a:xfrm>
        </p:grpSpPr>
        <p:grpSp>
          <p:nvGrpSpPr>
            <p:cNvPr name="Group 16" id="16"/>
            <p:cNvGrpSpPr/>
            <p:nvPr/>
          </p:nvGrpSpPr>
          <p:grpSpPr>
            <a:xfrm rot="0">
              <a:off x="0" y="0"/>
              <a:ext cx="523125" cy="501070"/>
              <a:chOff x="0" y="0"/>
              <a:chExt cx="316528" cy="303183"/>
            </a:xfrm>
          </p:grpSpPr>
          <p:sp>
            <p:nvSpPr>
              <p:cNvPr name="Freeform 17" id="17"/>
              <p:cNvSpPr/>
              <p:nvPr/>
            </p:nvSpPr>
            <p:spPr>
              <a:xfrm flipH="false" flipV="false" rot="0">
                <a:off x="0" y="0"/>
                <a:ext cx="316528" cy="303183"/>
              </a:xfrm>
              <a:custGeom>
                <a:avLst/>
                <a:gdLst/>
                <a:ahLst/>
                <a:cxnLst/>
                <a:rect r="r" b="b" t="t" l="l"/>
                <a:pathLst>
                  <a:path h="303183" w="316528">
                    <a:moveTo>
                      <a:pt x="0" y="0"/>
                    </a:moveTo>
                    <a:lnTo>
                      <a:pt x="316528" y="0"/>
                    </a:lnTo>
                    <a:lnTo>
                      <a:pt x="316528" y="303183"/>
                    </a:lnTo>
                    <a:lnTo>
                      <a:pt x="0" y="303183"/>
                    </a:lnTo>
                    <a:close/>
                  </a:path>
                </a:pathLst>
              </a:custGeom>
              <a:solidFill>
                <a:srgbClr val="017CC2"/>
              </a:solidFill>
            </p:spPr>
          </p:sp>
          <p:sp>
            <p:nvSpPr>
              <p:cNvPr name="TextBox 18" id="18"/>
              <p:cNvSpPr txBox="true"/>
              <p:nvPr/>
            </p:nvSpPr>
            <p:spPr>
              <a:xfrm>
                <a:off x="0" y="-38100"/>
                <a:ext cx="316528" cy="341283"/>
              </a:xfrm>
              <a:prstGeom prst="rect">
                <a:avLst/>
              </a:prstGeom>
            </p:spPr>
            <p:txBody>
              <a:bodyPr anchor="ctr" rtlCol="false" tIns="50800" lIns="50800" bIns="50800" rIns="50800"/>
              <a:lstStyle/>
              <a:p>
                <a:pPr algn="ctr">
                  <a:lnSpc>
                    <a:spcPts val="2659"/>
                  </a:lnSpc>
                  <a:spcBef>
                    <a:spcPct val="0"/>
                  </a:spcBef>
                </a:pPr>
              </a:p>
            </p:txBody>
          </p:sp>
        </p:grpSp>
        <p:sp>
          <p:nvSpPr>
            <p:cNvPr name="TextBox 19" id="19"/>
            <p:cNvSpPr txBox="true"/>
            <p:nvPr/>
          </p:nvSpPr>
          <p:spPr>
            <a:xfrm rot="0">
              <a:off x="0" y="616198"/>
              <a:ext cx="12089847" cy="3552616"/>
            </a:xfrm>
            <a:prstGeom prst="rect">
              <a:avLst/>
            </a:prstGeom>
          </p:spPr>
          <p:txBody>
            <a:bodyPr anchor="t" rtlCol="false" tIns="0" lIns="0" bIns="0" rIns="0">
              <a:spAutoFit/>
            </a:bodyPr>
            <a:lstStyle/>
            <a:p>
              <a:pPr algn="l" marL="0" indent="0" lvl="0">
                <a:lnSpc>
                  <a:spcPts val="2651"/>
                </a:lnSpc>
                <a:spcBef>
                  <a:spcPct val="0"/>
                </a:spcBef>
              </a:pPr>
              <a:r>
                <a:rPr lang="en-US" sz="1894">
                  <a:solidFill>
                    <a:srgbClr val="2C2C31"/>
                  </a:solidFill>
                  <a:latin typeface="Poppins"/>
                </a:rPr>
                <a:t>Risaka Group is a dynamic and emerging enterprise, proudly owned and managed by Black entrepreneurs who bring extensive professional experience in the telecommunications sector in South Africa. As a Level 1 BEE enterprise with 60% Black female ownership, we provide our clients with significant transformation benefits on their BEE Scorecards. Our commitment to excellence is reflected in our adherence to the highest standards of health, safety, environmental, and quality practices in all our project implementations.</a:t>
              </a:r>
            </a:p>
          </p:txBody>
        </p:sp>
        <p:sp>
          <p:nvSpPr>
            <p:cNvPr name="TextBox 20" id="20"/>
            <p:cNvSpPr txBox="true"/>
            <p:nvPr/>
          </p:nvSpPr>
          <p:spPr>
            <a:xfrm rot="0">
              <a:off x="673951" y="-14924"/>
              <a:ext cx="2322463" cy="503294"/>
            </a:xfrm>
            <a:prstGeom prst="rect">
              <a:avLst/>
            </a:prstGeom>
          </p:spPr>
          <p:txBody>
            <a:bodyPr anchor="t" rtlCol="false" tIns="0" lIns="0" bIns="0" rIns="0">
              <a:spAutoFit/>
            </a:bodyPr>
            <a:lstStyle/>
            <a:p>
              <a:pPr algn="l">
                <a:lnSpc>
                  <a:spcPts val="3079"/>
                </a:lnSpc>
              </a:pPr>
              <a:r>
                <a:rPr lang="en-US" sz="2199">
                  <a:solidFill>
                    <a:srgbClr val="2C2C31"/>
                  </a:solidFill>
                  <a:latin typeface="Poppins Bold"/>
                </a:rPr>
                <a:t>Who We Are</a:t>
              </a:r>
            </a:p>
          </p:txBody>
        </p:sp>
      </p:grpSp>
      <p:sp>
        <p:nvSpPr>
          <p:cNvPr name="TextBox 21" id="21"/>
          <p:cNvSpPr txBox="true"/>
          <p:nvPr/>
        </p:nvSpPr>
        <p:spPr>
          <a:xfrm rot="0">
            <a:off x="13903008" y="9555290"/>
            <a:ext cx="4065327" cy="358701"/>
          </a:xfrm>
          <a:prstGeom prst="rect">
            <a:avLst/>
          </a:prstGeom>
        </p:spPr>
        <p:txBody>
          <a:bodyPr anchor="t" rtlCol="false" tIns="0" lIns="0" bIns="0" rIns="0">
            <a:spAutoFit/>
          </a:bodyPr>
          <a:lstStyle/>
          <a:p>
            <a:pPr algn="r">
              <a:lnSpc>
                <a:spcPts val="2799"/>
              </a:lnSpc>
            </a:pPr>
            <a:r>
              <a:rPr lang="en-US" sz="1999">
                <a:solidFill>
                  <a:srgbClr val="FFFFFF"/>
                </a:solidFill>
                <a:latin typeface="Poppins"/>
              </a:rPr>
              <a:t>RISAKA GROUP</a:t>
            </a:r>
          </a:p>
        </p:txBody>
      </p:sp>
      <p:grpSp>
        <p:nvGrpSpPr>
          <p:cNvPr name="Group 22" id="22"/>
          <p:cNvGrpSpPr/>
          <p:nvPr/>
        </p:nvGrpSpPr>
        <p:grpSpPr>
          <a:xfrm rot="0">
            <a:off x="8536455" y="5496330"/>
            <a:ext cx="392344" cy="375802"/>
            <a:chOff x="0" y="0"/>
            <a:chExt cx="316528" cy="303183"/>
          </a:xfrm>
        </p:grpSpPr>
        <p:sp>
          <p:nvSpPr>
            <p:cNvPr name="Freeform 23" id="23"/>
            <p:cNvSpPr/>
            <p:nvPr/>
          </p:nvSpPr>
          <p:spPr>
            <a:xfrm flipH="false" flipV="false" rot="0">
              <a:off x="0" y="0"/>
              <a:ext cx="316528" cy="303183"/>
            </a:xfrm>
            <a:custGeom>
              <a:avLst/>
              <a:gdLst/>
              <a:ahLst/>
              <a:cxnLst/>
              <a:rect r="r" b="b" t="t" l="l"/>
              <a:pathLst>
                <a:path h="303183" w="316528">
                  <a:moveTo>
                    <a:pt x="0" y="0"/>
                  </a:moveTo>
                  <a:lnTo>
                    <a:pt x="316528" y="0"/>
                  </a:lnTo>
                  <a:lnTo>
                    <a:pt x="316528" y="303183"/>
                  </a:lnTo>
                  <a:lnTo>
                    <a:pt x="0" y="303183"/>
                  </a:lnTo>
                  <a:close/>
                </a:path>
              </a:pathLst>
            </a:custGeom>
            <a:solidFill>
              <a:srgbClr val="017CC2"/>
            </a:solidFill>
          </p:spPr>
        </p:sp>
        <p:sp>
          <p:nvSpPr>
            <p:cNvPr name="TextBox 24" id="24"/>
            <p:cNvSpPr txBox="true"/>
            <p:nvPr/>
          </p:nvSpPr>
          <p:spPr>
            <a:xfrm>
              <a:off x="0" y="-38100"/>
              <a:ext cx="316528" cy="341283"/>
            </a:xfrm>
            <a:prstGeom prst="rect">
              <a:avLst/>
            </a:prstGeom>
          </p:spPr>
          <p:txBody>
            <a:bodyPr anchor="ctr" rtlCol="false" tIns="50800" lIns="50800" bIns="50800" rIns="50800"/>
            <a:lstStyle/>
            <a:p>
              <a:pPr algn="ctr">
                <a:lnSpc>
                  <a:spcPts val="2659"/>
                </a:lnSpc>
                <a:spcBef>
                  <a:spcPct val="0"/>
                </a:spcBef>
              </a:pPr>
            </a:p>
          </p:txBody>
        </p:sp>
      </p:grpSp>
      <p:sp>
        <p:nvSpPr>
          <p:cNvPr name="TextBox 25" id="25"/>
          <p:cNvSpPr txBox="true"/>
          <p:nvPr/>
        </p:nvSpPr>
        <p:spPr>
          <a:xfrm rot="0">
            <a:off x="8536455" y="5944191"/>
            <a:ext cx="9067386" cy="2345036"/>
          </a:xfrm>
          <a:prstGeom prst="rect">
            <a:avLst/>
          </a:prstGeom>
        </p:spPr>
        <p:txBody>
          <a:bodyPr anchor="t" rtlCol="false" tIns="0" lIns="0" bIns="0" rIns="0">
            <a:spAutoFit/>
          </a:bodyPr>
          <a:lstStyle/>
          <a:p>
            <a:pPr algn="l" marL="0" indent="0" lvl="0">
              <a:lnSpc>
                <a:spcPts val="2651"/>
              </a:lnSpc>
              <a:spcBef>
                <a:spcPct val="0"/>
              </a:spcBef>
            </a:pPr>
            <a:r>
              <a:rPr lang="en-US" sz="1894">
                <a:solidFill>
                  <a:srgbClr val="2C2C31"/>
                </a:solidFill>
                <a:latin typeface="Poppins"/>
              </a:rPr>
              <a:t>We possess the in-house capabilities to deliver comprehensive turnkey solutions, including site acquisition and permitting, regularization, passive infrastructure construction, radio network installation and commissioning, power solution provision, and effective community engagement. Our power solutions encompass battery installations, municipal and Eskom applications, account reconciliations, and statement inquiries with the relevant authorities.</a:t>
            </a:r>
          </a:p>
        </p:txBody>
      </p:sp>
      <p:sp>
        <p:nvSpPr>
          <p:cNvPr name="TextBox 26" id="26"/>
          <p:cNvSpPr txBox="true"/>
          <p:nvPr/>
        </p:nvSpPr>
        <p:spPr>
          <a:xfrm rot="0">
            <a:off x="9041919" y="5470849"/>
            <a:ext cx="1846889" cy="391758"/>
          </a:xfrm>
          <a:prstGeom prst="rect">
            <a:avLst/>
          </a:prstGeom>
        </p:spPr>
        <p:txBody>
          <a:bodyPr anchor="t" rtlCol="false" tIns="0" lIns="0" bIns="0" rIns="0">
            <a:spAutoFit/>
          </a:bodyPr>
          <a:lstStyle/>
          <a:p>
            <a:pPr algn="l">
              <a:lnSpc>
                <a:spcPts val="3079"/>
              </a:lnSpc>
            </a:pPr>
            <a:r>
              <a:rPr lang="en-US" sz="2199">
                <a:solidFill>
                  <a:srgbClr val="2C2C31"/>
                </a:solidFill>
                <a:latin typeface="Poppins Bold"/>
              </a:rPr>
              <a:t>What We Do</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3278511" cy="10287000"/>
            <a:chOff x="0" y="0"/>
            <a:chExt cx="863476" cy="2709333"/>
          </a:xfrm>
        </p:grpSpPr>
        <p:sp>
          <p:nvSpPr>
            <p:cNvPr name="Freeform 3" id="3"/>
            <p:cNvSpPr/>
            <p:nvPr/>
          </p:nvSpPr>
          <p:spPr>
            <a:xfrm flipH="false" flipV="false" rot="0">
              <a:off x="0" y="0"/>
              <a:ext cx="863476" cy="2709333"/>
            </a:xfrm>
            <a:custGeom>
              <a:avLst/>
              <a:gdLst/>
              <a:ahLst/>
              <a:cxnLst/>
              <a:rect r="r" b="b" t="t" l="l"/>
              <a:pathLst>
                <a:path h="2709333" w="863476">
                  <a:moveTo>
                    <a:pt x="0" y="0"/>
                  </a:moveTo>
                  <a:lnTo>
                    <a:pt x="863476" y="0"/>
                  </a:lnTo>
                  <a:lnTo>
                    <a:pt x="863476" y="2709333"/>
                  </a:lnTo>
                  <a:lnTo>
                    <a:pt x="0" y="2709333"/>
                  </a:lnTo>
                  <a:close/>
                </a:path>
              </a:pathLst>
            </a:custGeom>
            <a:solidFill>
              <a:srgbClr val="2C2C31"/>
            </a:solidFill>
          </p:spPr>
        </p:sp>
        <p:sp>
          <p:nvSpPr>
            <p:cNvPr name="TextBox 4" id="4"/>
            <p:cNvSpPr txBox="true"/>
            <p:nvPr/>
          </p:nvSpPr>
          <p:spPr>
            <a:xfrm>
              <a:off x="0" y="47625"/>
              <a:ext cx="863476" cy="2661708"/>
            </a:xfrm>
            <a:prstGeom prst="rect">
              <a:avLst/>
            </a:prstGeom>
          </p:spPr>
          <p:txBody>
            <a:bodyPr anchor="ctr" rtlCol="false" tIns="50800" lIns="50800" bIns="50800" rIns="50800"/>
            <a:lstStyle/>
            <a:p>
              <a:pPr algn="ctr">
                <a:lnSpc>
                  <a:spcPts val="2399"/>
                </a:lnSpc>
              </a:pPr>
            </a:p>
          </p:txBody>
        </p:sp>
      </p:grpSp>
      <p:grpSp>
        <p:nvGrpSpPr>
          <p:cNvPr name="Group 5" id="5"/>
          <p:cNvGrpSpPr/>
          <p:nvPr/>
        </p:nvGrpSpPr>
        <p:grpSpPr>
          <a:xfrm rot="0">
            <a:off x="897397" y="1750865"/>
            <a:ext cx="5446745" cy="6785271"/>
            <a:chOff x="0" y="0"/>
            <a:chExt cx="1434534" cy="1787067"/>
          </a:xfrm>
        </p:grpSpPr>
        <p:sp>
          <p:nvSpPr>
            <p:cNvPr name="Freeform 6" id="6"/>
            <p:cNvSpPr/>
            <p:nvPr/>
          </p:nvSpPr>
          <p:spPr>
            <a:xfrm flipH="false" flipV="false" rot="0">
              <a:off x="0" y="0"/>
              <a:ext cx="1434534" cy="1787067"/>
            </a:xfrm>
            <a:custGeom>
              <a:avLst/>
              <a:gdLst/>
              <a:ahLst/>
              <a:cxnLst/>
              <a:rect r="r" b="b" t="t" l="l"/>
              <a:pathLst>
                <a:path h="1787067" w="1434534">
                  <a:moveTo>
                    <a:pt x="0" y="0"/>
                  </a:moveTo>
                  <a:lnTo>
                    <a:pt x="1434534" y="0"/>
                  </a:lnTo>
                  <a:lnTo>
                    <a:pt x="1434534" y="1787067"/>
                  </a:lnTo>
                  <a:lnTo>
                    <a:pt x="0" y="1787067"/>
                  </a:lnTo>
                  <a:close/>
                </a:path>
              </a:pathLst>
            </a:custGeom>
            <a:solidFill>
              <a:srgbClr val="017CC2"/>
            </a:solidFill>
          </p:spPr>
        </p:sp>
        <p:sp>
          <p:nvSpPr>
            <p:cNvPr name="TextBox 7" id="7"/>
            <p:cNvSpPr txBox="true"/>
            <p:nvPr/>
          </p:nvSpPr>
          <p:spPr>
            <a:xfrm>
              <a:off x="0" y="47625"/>
              <a:ext cx="1434534" cy="1739442"/>
            </a:xfrm>
            <a:prstGeom prst="rect">
              <a:avLst/>
            </a:prstGeom>
          </p:spPr>
          <p:txBody>
            <a:bodyPr anchor="ctr" rtlCol="false" tIns="50800" lIns="50800" bIns="50800" rIns="50800"/>
            <a:lstStyle/>
            <a:p>
              <a:pPr algn="ctr">
                <a:lnSpc>
                  <a:spcPts val="2399"/>
                </a:lnSpc>
              </a:pPr>
            </a:p>
          </p:txBody>
        </p:sp>
      </p:grpSp>
      <p:grpSp>
        <p:nvGrpSpPr>
          <p:cNvPr name="Group 8" id="8"/>
          <p:cNvGrpSpPr/>
          <p:nvPr/>
        </p:nvGrpSpPr>
        <p:grpSpPr>
          <a:xfrm rot="0">
            <a:off x="1639255" y="6347856"/>
            <a:ext cx="2034003" cy="111418"/>
            <a:chOff x="0" y="0"/>
            <a:chExt cx="242988" cy="13310"/>
          </a:xfrm>
        </p:grpSpPr>
        <p:sp>
          <p:nvSpPr>
            <p:cNvPr name="Freeform 9" id="9"/>
            <p:cNvSpPr/>
            <p:nvPr/>
          </p:nvSpPr>
          <p:spPr>
            <a:xfrm flipH="false" flipV="false" rot="0">
              <a:off x="0" y="0"/>
              <a:ext cx="242988" cy="13310"/>
            </a:xfrm>
            <a:custGeom>
              <a:avLst/>
              <a:gdLst/>
              <a:ahLst/>
              <a:cxnLst/>
              <a:rect r="r" b="b" t="t" l="l"/>
              <a:pathLst>
                <a:path h="13310" w="242988">
                  <a:moveTo>
                    <a:pt x="0" y="0"/>
                  </a:moveTo>
                  <a:lnTo>
                    <a:pt x="242988" y="0"/>
                  </a:lnTo>
                  <a:lnTo>
                    <a:pt x="242988" y="13310"/>
                  </a:lnTo>
                  <a:lnTo>
                    <a:pt x="0" y="13310"/>
                  </a:lnTo>
                  <a:close/>
                </a:path>
              </a:pathLst>
            </a:custGeom>
            <a:solidFill>
              <a:srgbClr val="FFFFFF"/>
            </a:solidFill>
          </p:spPr>
        </p:sp>
        <p:sp>
          <p:nvSpPr>
            <p:cNvPr name="TextBox 10" id="10"/>
            <p:cNvSpPr txBox="true"/>
            <p:nvPr/>
          </p:nvSpPr>
          <p:spPr>
            <a:xfrm>
              <a:off x="0" y="47625"/>
              <a:ext cx="242988" cy="-34315"/>
            </a:xfrm>
            <a:prstGeom prst="rect">
              <a:avLst/>
            </a:prstGeom>
          </p:spPr>
          <p:txBody>
            <a:bodyPr anchor="ctr" rtlCol="false" tIns="50800" lIns="50800" bIns="50800" rIns="50800"/>
            <a:lstStyle/>
            <a:p>
              <a:pPr algn="ctr">
                <a:lnSpc>
                  <a:spcPts val="2399"/>
                </a:lnSpc>
              </a:pPr>
            </a:p>
          </p:txBody>
        </p:sp>
      </p:grpSp>
      <p:sp>
        <p:nvSpPr>
          <p:cNvPr name="TextBox 11" id="11"/>
          <p:cNvSpPr txBox="true"/>
          <p:nvPr/>
        </p:nvSpPr>
        <p:spPr>
          <a:xfrm rot="0">
            <a:off x="1639255" y="3827726"/>
            <a:ext cx="3644787" cy="2268680"/>
          </a:xfrm>
          <a:prstGeom prst="rect">
            <a:avLst/>
          </a:prstGeom>
        </p:spPr>
        <p:txBody>
          <a:bodyPr anchor="t" rtlCol="false" tIns="0" lIns="0" bIns="0" rIns="0">
            <a:spAutoFit/>
          </a:bodyPr>
          <a:lstStyle/>
          <a:p>
            <a:pPr algn="l">
              <a:lnSpc>
                <a:spcPts val="8931"/>
              </a:lnSpc>
            </a:pPr>
            <a:r>
              <a:rPr lang="en-US" sz="7443">
                <a:solidFill>
                  <a:srgbClr val="000000"/>
                </a:solidFill>
                <a:latin typeface="League Spartan"/>
              </a:rPr>
              <a:t>Our</a:t>
            </a:r>
          </a:p>
          <a:p>
            <a:pPr algn="l">
              <a:lnSpc>
                <a:spcPts val="8931"/>
              </a:lnSpc>
            </a:pPr>
            <a:r>
              <a:rPr lang="en-US" sz="7443">
                <a:solidFill>
                  <a:srgbClr val="000000"/>
                </a:solidFill>
                <a:latin typeface="League Spartan"/>
              </a:rPr>
              <a:t>Mission</a:t>
            </a:r>
          </a:p>
        </p:txBody>
      </p:sp>
      <p:sp>
        <p:nvSpPr>
          <p:cNvPr name="TextBox 12" id="12"/>
          <p:cNvSpPr txBox="true"/>
          <p:nvPr/>
        </p:nvSpPr>
        <p:spPr>
          <a:xfrm rot="0">
            <a:off x="7124309" y="6117295"/>
            <a:ext cx="213010" cy="342900"/>
          </a:xfrm>
          <a:prstGeom prst="rect">
            <a:avLst/>
          </a:prstGeom>
        </p:spPr>
        <p:txBody>
          <a:bodyPr anchor="t" rtlCol="false" tIns="0" lIns="0" bIns="0" rIns="0">
            <a:spAutoFit/>
          </a:bodyPr>
          <a:lstStyle/>
          <a:p>
            <a:pPr algn="l">
              <a:lnSpc>
                <a:spcPts val="2640"/>
              </a:lnSpc>
            </a:pPr>
            <a:r>
              <a:rPr lang="en-US" sz="2200">
                <a:solidFill>
                  <a:srgbClr val="2C2C31"/>
                </a:solidFill>
                <a:latin typeface="League Spartan"/>
              </a:rPr>
              <a:t>1.</a:t>
            </a:r>
          </a:p>
        </p:txBody>
      </p:sp>
      <p:sp>
        <p:nvSpPr>
          <p:cNvPr name="TextBox 13" id="13"/>
          <p:cNvSpPr txBox="true"/>
          <p:nvPr/>
        </p:nvSpPr>
        <p:spPr>
          <a:xfrm rot="0">
            <a:off x="12470664" y="6117295"/>
            <a:ext cx="1873609" cy="342900"/>
          </a:xfrm>
          <a:prstGeom prst="rect">
            <a:avLst/>
          </a:prstGeom>
        </p:spPr>
        <p:txBody>
          <a:bodyPr anchor="t" rtlCol="false" tIns="0" lIns="0" bIns="0" rIns="0">
            <a:spAutoFit/>
          </a:bodyPr>
          <a:lstStyle/>
          <a:p>
            <a:pPr algn="l">
              <a:lnSpc>
                <a:spcPts val="2640"/>
              </a:lnSpc>
            </a:pPr>
            <a:r>
              <a:rPr lang="en-US" sz="2200">
                <a:solidFill>
                  <a:srgbClr val="2C2C31"/>
                </a:solidFill>
                <a:latin typeface="League Spartan"/>
              </a:rPr>
              <a:t>2.</a:t>
            </a:r>
          </a:p>
        </p:txBody>
      </p:sp>
      <p:sp>
        <p:nvSpPr>
          <p:cNvPr name="TextBox 14" id="14"/>
          <p:cNvSpPr txBox="true"/>
          <p:nvPr/>
        </p:nvSpPr>
        <p:spPr>
          <a:xfrm rot="0">
            <a:off x="7124309" y="6470779"/>
            <a:ext cx="4724380" cy="2120454"/>
          </a:xfrm>
          <a:prstGeom prst="rect">
            <a:avLst/>
          </a:prstGeom>
        </p:spPr>
        <p:txBody>
          <a:bodyPr anchor="t" rtlCol="false" tIns="0" lIns="0" bIns="0" rIns="0">
            <a:spAutoFit/>
          </a:bodyPr>
          <a:lstStyle/>
          <a:p>
            <a:pPr algn="l">
              <a:lnSpc>
                <a:spcPts val="2799"/>
              </a:lnSpc>
            </a:pPr>
            <a:r>
              <a:rPr lang="en-US" sz="1999">
                <a:solidFill>
                  <a:srgbClr val="2C2C31"/>
                </a:solidFill>
                <a:latin typeface="Poppins"/>
              </a:rPr>
              <a:t>Our mission is to establish ourselves as the premier turnkey solution service provider across Africa, leveraging our expertise and innovation to differentiate our offerings.</a:t>
            </a:r>
          </a:p>
        </p:txBody>
      </p:sp>
      <p:sp>
        <p:nvSpPr>
          <p:cNvPr name="TextBox 15" id="15"/>
          <p:cNvSpPr txBox="true"/>
          <p:nvPr/>
        </p:nvSpPr>
        <p:spPr>
          <a:xfrm rot="0">
            <a:off x="12470664" y="6496179"/>
            <a:ext cx="2991185" cy="1768103"/>
          </a:xfrm>
          <a:prstGeom prst="rect">
            <a:avLst/>
          </a:prstGeom>
        </p:spPr>
        <p:txBody>
          <a:bodyPr anchor="t" rtlCol="false" tIns="0" lIns="0" bIns="0" rIns="0">
            <a:spAutoFit/>
          </a:bodyPr>
          <a:lstStyle/>
          <a:p>
            <a:pPr algn="l">
              <a:lnSpc>
                <a:spcPts val="2799"/>
              </a:lnSpc>
            </a:pPr>
            <a:r>
              <a:rPr lang="en-US" sz="1999">
                <a:solidFill>
                  <a:srgbClr val="2C2C31"/>
                </a:solidFill>
                <a:latin typeface="Poppins"/>
              </a:rPr>
              <a:t>Additionally, we strive to become the leading female-led service provider in the telecom industry.</a:t>
            </a:r>
          </a:p>
        </p:txBody>
      </p:sp>
      <p:grpSp>
        <p:nvGrpSpPr>
          <p:cNvPr name="Group 16" id="16"/>
          <p:cNvGrpSpPr/>
          <p:nvPr/>
        </p:nvGrpSpPr>
        <p:grpSpPr>
          <a:xfrm rot="0">
            <a:off x="7124309" y="1028700"/>
            <a:ext cx="4788636" cy="4775579"/>
            <a:chOff x="0" y="0"/>
            <a:chExt cx="6384848" cy="6367439"/>
          </a:xfrm>
        </p:grpSpPr>
        <p:pic>
          <p:nvPicPr>
            <p:cNvPr name="Picture 17" id="17"/>
            <p:cNvPicPr>
              <a:picLocks noChangeAspect="true"/>
            </p:cNvPicPr>
            <p:nvPr/>
          </p:nvPicPr>
          <p:blipFill>
            <a:blip r:embed="rId2"/>
            <a:srcRect l="16565" t="0" r="16565" b="0"/>
            <a:stretch>
              <a:fillRect/>
            </a:stretch>
          </p:blipFill>
          <p:spPr>
            <a:xfrm flipH="false" flipV="false">
              <a:off x="0" y="0"/>
              <a:ext cx="6384848" cy="6367439"/>
            </a:xfrm>
            <a:prstGeom prst="rect">
              <a:avLst/>
            </a:prstGeom>
          </p:spPr>
        </p:pic>
      </p:grpSp>
      <p:grpSp>
        <p:nvGrpSpPr>
          <p:cNvPr name="Group 18" id="18"/>
          <p:cNvGrpSpPr/>
          <p:nvPr/>
        </p:nvGrpSpPr>
        <p:grpSpPr>
          <a:xfrm rot="0">
            <a:off x="12470664" y="1028700"/>
            <a:ext cx="4788636" cy="4775579"/>
            <a:chOff x="0" y="0"/>
            <a:chExt cx="6384848" cy="6367439"/>
          </a:xfrm>
        </p:grpSpPr>
        <p:pic>
          <p:nvPicPr>
            <p:cNvPr name="Picture 19" id="19"/>
            <p:cNvPicPr>
              <a:picLocks noChangeAspect="true"/>
            </p:cNvPicPr>
            <p:nvPr/>
          </p:nvPicPr>
          <p:blipFill>
            <a:blip r:embed="rId3"/>
            <a:srcRect l="16575" t="0" r="16575" b="0"/>
            <a:stretch>
              <a:fillRect/>
            </a:stretch>
          </p:blipFill>
          <p:spPr>
            <a:xfrm flipH="false" flipV="false">
              <a:off x="0" y="0"/>
              <a:ext cx="6384848" cy="6367439"/>
            </a:xfrm>
            <a:prstGeom prst="rect">
              <a:avLst/>
            </a:prstGeom>
          </p:spPr>
        </p:pic>
      </p:grpSp>
      <p:sp>
        <p:nvSpPr>
          <p:cNvPr name="TextBox 20" id="20"/>
          <p:cNvSpPr txBox="true"/>
          <p:nvPr/>
        </p:nvSpPr>
        <p:spPr>
          <a:xfrm rot="0">
            <a:off x="14034310" y="9728087"/>
            <a:ext cx="4065327" cy="325643"/>
          </a:xfrm>
          <a:prstGeom prst="rect">
            <a:avLst/>
          </a:prstGeom>
        </p:spPr>
        <p:txBody>
          <a:bodyPr anchor="t" rtlCol="false" tIns="0" lIns="0" bIns="0" rIns="0">
            <a:spAutoFit/>
          </a:bodyPr>
          <a:lstStyle/>
          <a:p>
            <a:pPr algn="r">
              <a:lnSpc>
                <a:spcPts val="2520"/>
              </a:lnSpc>
            </a:pPr>
            <a:r>
              <a:rPr lang="en-US" sz="1800">
                <a:solidFill>
                  <a:srgbClr val="2C2C31"/>
                </a:solidFill>
                <a:latin typeface="Poppins"/>
              </a:rPr>
              <a:t>RISAKA GROUP</a:t>
            </a:r>
          </a:p>
        </p:txBody>
      </p:sp>
      <p:sp>
        <p:nvSpPr>
          <p:cNvPr name="AutoShape 21" id="21"/>
          <p:cNvSpPr/>
          <p:nvPr/>
        </p:nvSpPr>
        <p:spPr>
          <a:xfrm>
            <a:off x="7964647" y="9928998"/>
            <a:ext cx="6718701" cy="0"/>
          </a:xfrm>
          <a:prstGeom prst="line">
            <a:avLst/>
          </a:prstGeom>
          <a:ln cap="flat" w="19050">
            <a:solidFill>
              <a:srgbClr val="AB2222"/>
            </a:solidFill>
            <a:prstDash val="solid"/>
            <a:headEnd type="none" len="sm" w="sm"/>
            <a:tailEnd type="none" len="sm" w="sm"/>
          </a:ln>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8522696" y="1028700"/>
            <a:ext cx="1245141" cy="47625"/>
            <a:chOff x="0" y="0"/>
            <a:chExt cx="327938" cy="12543"/>
          </a:xfrm>
        </p:grpSpPr>
        <p:sp>
          <p:nvSpPr>
            <p:cNvPr name="Freeform 3" id="3"/>
            <p:cNvSpPr/>
            <p:nvPr/>
          </p:nvSpPr>
          <p:spPr>
            <a:xfrm flipH="false" flipV="false" rot="0">
              <a:off x="0" y="0"/>
              <a:ext cx="327938" cy="12543"/>
            </a:xfrm>
            <a:custGeom>
              <a:avLst/>
              <a:gdLst/>
              <a:ahLst/>
              <a:cxnLst/>
              <a:rect r="r" b="b" t="t" l="l"/>
              <a:pathLst>
                <a:path h="12543" w="327938">
                  <a:moveTo>
                    <a:pt x="0" y="0"/>
                  </a:moveTo>
                  <a:lnTo>
                    <a:pt x="327938" y="0"/>
                  </a:lnTo>
                  <a:lnTo>
                    <a:pt x="327938" y="12543"/>
                  </a:lnTo>
                  <a:lnTo>
                    <a:pt x="0" y="12543"/>
                  </a:lnTo>
                  <a:close/>
                </a:path>
              </a:pathLst>
            </a:custGeom>
            <a:solidFill>
              <a:srgbClr val="2488CA"/>
            </a:solidFill>
          </p:spPr>
        </p:sp>
        <p:sp>
          <p:nvSpPr>
            <p:cNvPr name="TextBox 4" id="4"/>
            <p:cNvSpPr txBox="true"/>
            <p:nvPr/>
          </p:nvSpPr>
          <p:spPr>
            <a:xfrm>
              <a:off x="0" y="-38100"/>
              <a:ext cx="327938" cy="50643"/>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1836010" y="1110208"/>
            <a:ext cx="1171762" cy="641273"/>
          </a:xfrm>
          <a:custGeom>
            <a:avLst/>
            <a:gdLst/>
            <a:ahLst/>
            <a:cxnLst/>
            <a:rect r="r" b="b" t="t" l="l"/>
            <a:pathLst>
              <a:path h="641273" w="1171762">
                <a:moveTo>
                  <a:pt x="0" y="0"/>
                </a:moveTo>
                <a:lnTo>
                  <a:pt x="1171762" y="0"/>
                </a:lnTo>
                <a:lnTo>
                  <a:pt x="1171762" y="641273"/>
                </a:lnTo>
                <a:lnTo>
                  <a:pt x="0" y="64127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5280228" y="1110208"/>
            <a:ext cx="1171762" cy="641273"/>
          </a:xfrm>
          <a:custGeom>
            <a:avLst/>
            <a:gdLst/>
            <a:ahLst/>
            <a:cxnLst/>
            <a:rect r="r" b="b" t="t" l="l"/>
            <a:pathLst>
              <a:path h="641273" w="1171762">
                <a:moveTo>
                  <a:pt x="0" y="0"/>
                </a:moveTo>
                <a:lnTo>
                  <a:pt x="1171762" y="0"/>
                </a:lnTo>
                <a:lnTo>
                  <a:pt x="1171762" y="641273"/>
                </a:lnTo>
                <a:lnTo>
                  <a:pt x="0" y="64127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7" id="7"/>
          <p:cNvSpPr txBox="true"/>
          <p:nvPr/>
        </p:nvSpPr>
        <p:spPr>
          <a:xfrm rot="0">
            <a:off x="5124116" y="1336547"/>
            <a:ext cx="8042300" cy="940921"/>
          </a:xfrm>
          <a:prstGeom prst="rect">
            <a:avLst/>
          </a:prstGeom>
        </p:spPr>
        <p:txBody>
          <a:bodyPr anchor="t" rtlCol="false" tIns="0" lIns="0" bIns="0" rIns="0">
            <a:spAutoFit/>
          </a:bodyPr>
          <a:lstStyle/>
          <a:p>
            <a:pPr algn="ctr">
              <a:lnSpc>
                <a:spcPts val="7440"/>
              </a:lnSpc>
            </a:pPr>
            <a:r>
              <a:rPr lang="en-US" sz="6000">
                <a:solidFill>
                  <a:srgbClr val="000000"/>
                </a:solidFill>
                <a:latin typeface="Inter Bold"/>
              </a:rPr>
              <a:t>VALUE PROPOSITION</a:t>
            </a:r>
          </a:p>
        </p:txBody>
      </p:sp>
      <p:sp>
        <p:nvSpPr>
          <p:cNvPr name="TextBox 8" id="8"/>
          <p:cNvSpPr txBox="true"/>
          <p:nvPr/>
        </p:nvSpPr>
        <p:spPr>
          <a:xfrm rot="0">
            <a:off x="1359742" y="2534792"/>
            <a:ext cx="15197404" cy="540385"/>
          </a:xfrm>
          <a:prstGeom prst="rect">
            <a:avLst/>
          </a:prstGeom>
        </p:spPr>
        <p:txBody>
          <a:bodyPr anchor="t" rtlCol="false" tIns="0" lIns="0" bIns="0" rIns="0">
            <a:spAutoFit/>
          </a:bodyPr>
          <a:lstStyle/>
          <a:p>
            <a:pPr algn="ctr">
              <a:lnSpc>
                <a:spcPts val="2239"/>
              </a:lnSpc>
              <a:spcBef>
                <a:spcPct val="0"/>
              </a:spcBef>
            </a:pPr>
            <a:r>
              <a:rPr lang="en-US" sz="1599">
                <a:solidFill>
                  <a:srgbClr val="201E1E"/>
                </a:solidFill>
                <a:latin typeface="Open Sans"/>
              </a:rPr>
              <a:t>Risaka Group employs a diverse team of both young and experienced professionals, all of whom are highly skilled in facilitating and expediting all aspects of the site acquisition process. This includes:</a:t>
            </a:r>
          </a:p>
        </p:txBody>
      </p:sp>
      <p:grpSp>
        <p:nvGrpSpPr>
          <p:cNvPr name="Group 9" id="9"/>
          <p:cNvGrpSpPr/>
          <p:nvPr/>
        </p:nvGrpSpPr>
        <p:grpSpPr>
          <a:xfrm rot="0">
            <a:off x="1231406" y="3886200"/>
            <a:ext cx="15825188" cy="5372398"/>
            <a:chOff x="0" y="0"/>
            <a:chExt cx="21100251" cy="7163197"/>
          </a:xfrm>
        </p:grpSpPr>
        <p:grpSp>
          <p:nvGrpSpPr>
            <p:cNvPr name="Group 10" id="10"/>
            <p:cNvGrpSpPr/>
            <p:nvPr/>
          </p:nvGrpSpPr>
          <p:grpSpPr>
            <a:xfrm rot="0">
              <a:off x="0" y="0"/>
              <a:ext cx="2057400" cy="2057400"/>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000000"/>
              </a:solidFill>
            </p:spPr>
          </p:sp>
          <p:sp>
            <p:nvSpPr>
              <p:cNvPr name="TextBox 12" id="12"/>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pSp>
          <p:nvGrpSpPr>
            <p:cNvPr name="Group 13" id="13"/>
            <p:cNvGrpSpPr/>
            <p:nvPr/>
          </p:nvGrpSpPr>
          <p:grpSpPr>
            <a:xfrm rot="0">
              <a:off x="0" y="2552700"/>
              <a:ext cx="2057400" cy="2057400"/>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2488CA"/>
              </a:solidFill>
            </p:spPr>
          </p:sp>
          <p:sp>
            <p:nvSpPr>
              <p:cNvPr name="TextBox 15" id="15"/>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pSp>
          <p:nvGrpSpPr>
            <p:cNvPr name="Group 16" id="16"/>
            <p:cNvGrpSpPr/>
            <p:nvPr/>
          </p:nvGrpSpPr>
          <p:grpSpPr>
            <a:xfrm rot="0">
              <a:off x="0" y="5105400"/>
              <a:ext cx="2057400" cy="2057400"/>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2488CA"/>
              </a:solidFill>
            </p:spPr>
          </p:sp>
          <p:sp>
            <p:nvSpPr>
              <p:cNvPr name="TextBox 18" id="18"/>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pSp>
          <p:nvGrpSpPr>
            <p:cNvPr name="Group 19" id="19"/>
            <p:cNvGrpSpPr/>
            <p:nvPr/>
          </p:nvGrpSpPr>
          <p:grpSpPr>
            <a:xfrm rot="0">
              <a:off x="11652182" y="0"/>
              <a:ext cx="2057400" cy="2057400"/>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000000"/>
              </a:solidFill>
            </p:spPr>
          </p:sp>
          <p:sp>
            <p:nvSpPr>
              <p:cNvPr name="TextBox 21" id="21"/>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pSp>
          <p:nvGrpSpPr>
            <p:cNvPr name="Group 22" id="22"/>
            <p:cNvGrpSpPr/>
            <p:nvPr/>
          </p:nvGrpSpPr>
          <p:grpSpPr>
            <a:xfrm rot="0">
              <a:off x="11652182" y="2552700"/>
              <a:ext cx="2057400" cy="2057400"/>
              <a:chOff x="0" y="0"/>
              <a:chExt cx="812800" cy="812800"/>
            </a:xfrm>
          </p:grpSpPr>
          <p:sp>
            <p:nvSpPr>
              <p:cNvPr name="Freeform 23" id="23"/>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2488CA"/>
              </a:solidFill>
            </p:spPr>
          </p:sp>
          <p:sp>
            <p:nvSpPr>
              <p:cNvPr name="TextBox 24" id="24"/>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pSp>
          <p:nvGrpSpPr>
            <p:cNvPr name="Group 25" id="25"/>
            <p:cNvGrpSpPr/>
            <p:nvPr/>
          </p:nvGrpSpPr>
          <p:grpSpPr>
            <a:xfrm rot="0">
              <a:off x="11652182" y="5105400"/>
              <a:ext cx="2057400" cy="2057400"/>
              <a:chOff x="0" y="0"/>
              <a:chExt cx="812800" cy="812800"/>
            </a:xfrm>
          </p:grpSpPr>
          <p:sp>
            <p:nvSpPr>
              <p:cNvPr name="Freeform 26" id="26"/>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2488CA"/>
              </a:solidFill>
            </p:spPr>
          </p:sp>
          <p:sp>
            <p:nvSpPr>
              <p:cNvPr name="TextBox 27" id="27"/>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Freeform 28" id="28"/>
            <p:cNvSpPr/>
            <p:nvPr/>
          </p:nvSpPr>
          <p:spPr>
            <a:xfrm flipH="false" flipV="false" rot="0">
              <a:off x="398823" y="2828183"/>
              <a:ext cx="1259755" cy="1506433"/>
            </a:xfrm>
            <a:custGeom>
              <a:avLst/>
              <a:gdLst/>
              <a:ahLst/>
              <a:cxnLst/>
              <a:rect r="r" b="b" t="t" l="l"/>
              <a:pathLst>
                <a:path h="1506433" w="1259755">
                  <a:moveTo>
                    <a:pt x="0" y="0"/>
                  </a:moveTo>
                  <a:lnTo>
                    <a:pt x="1259754" y="0"/>
                  </a:lnTo>
                  <a:lnTo>
                    <a:pt x="1259754" y="1506434"/>
                  </a:lnTo>
                  <a:lnTo>
                    <a:pt x="0" y="150643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9" id="29"/>
            <p:cNvSpPr/>
            <p:nvPr/>
          </p:nvSpPr>
          <p:spPr>
            <a:xfrm flipH="false" flipV="false" rot="0">
              <a:off x="308455" y="5384800"/>
              <a:ext cx="1535918" cy="1579350"/>
            </a:xfrm>
            <a:custGeom>
              <a:avLst/>
              <a:gdLst/>
              <a:ahLst/>
              <a:cxnLst/>
              <a:rect r="r" b="b" t="t" l="l"/>
              <a:pathLst>
                <a:path h="1579350" w="1535918">
                  <a:moveTo>
                    <a:pt x="0" y="0"/>
                  </a:moveTo>
                  <a:lnTo>
                    <a:pt x="1535917" y="0"/>
                  </a:lnTo>
                  <a:lnTo>
                    <a:pt x="1535917" y="1579350"/>
                  </a:lnTo>
                  <a:lnTo>
                    <a:pt x="0" y="157935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30" id="30"/>
            <p:cNvSpPr/>
            <p:nvPr/>
          </p:nvSpPr>
          <p:spPr>
            <a:xfrm flipH="false" flipV="false" rot="0">
              <a:off x="133117" y="459409"/>
              <a:ext cx="1791166" cy="1193364"/>
            </a:xfrm>
            <a:custGeom>
              <a:avLst/>
              <a:gdLst/>
              <a:ahLst/>
              <a:cxnLst/>
              <a:rect r="r" b="b" t="t" l="l"/>
              <a:pathLst>
                <a:path h="1193364" w="1791166">
                  <a:moveTo>
                    <a:pt x="0" y="0"/>
                  </a:moveTo>
                  <a:lnTo>
                    <a:pt x="1791166" y="0"/>
                  </a:lnTo>
                  <a:lnTo>
                    <a:pt x="1791166" y="1193364"/>
                  </a:lnTo>
                  <a:lnTo>
                    <a:pt x="0" y="119336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31" id="31"/>
            <p:cNvSpPr/>
            <p:nvPr/>
          </p:nvSpPr>
          <p:spPr>
            <a:xfrm flipH="false" flipV="false" rot="0">
              <a:off x="12174124" y="2731683"/>
              <a:ext cx="1013517" cy="1644652"/>
            </a:xfrm>
            <a:custGeom>
              <a:avLst/>
              <a:gdLst/>
              <a:ahLst/>
              <a:cxnLst/>
              <a:rect r="r" b="b" t="t" l="l"/>
              <a:pathLst>
                <a:path h="1644652" w="1013517">
                  <a:moveTo>
                    <a:pt x="0" y="0"/>
                  </a:moveTo>
                  <a:lnTo>
                    <a:pt x="1013516" y="0"/>
                  </a:lnTo>
                  <a:lnTo>
                    <a:pt x="1013516" y="1644652"/>
                  </a:lnTo>
                  <a:lnTo>
                    <a:pt x="0" y="1644652"/>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32" id="32"/>
            <p:cNvSpPr/>
            <p:nvPr/>
          </p:nvSpPr>
          <p:spPr>
            <a:xfrm flipH="false" flipV="false" rot="0">
              <a:off x="11860137" y="5326339"/>
              <a:ext cx="1641490" cy="1641490"/>
            </a:xfrm>
            <a:custGeom>
              <a:avLst/>
              <a:gdLst/>
              <a:ahLst/>
              <a:cxnLst/>
              <a:rect r="r" b="b" t="t" l="l"/>
              <a:pathLst>
                <a:path h="1641490" w="1641490">
                  <a:moveTo>
                    <a:pt x="0" y="0"/>
                  </a:moveTo>
                  <a:lnTo>
                    <a:pt x="1641490" y="0"/>
                  </a:lnTo>
                  <a:lnTo>
                    <a:pt x="1641490" y="1641490"/>
                  </a:lnTo>
                  <a:lnTo>
                    <a:pt x="0" y="164149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33" id="33"/>
            <p:cNvSpPr/>
            <p:nvPr/>
          </p:nvSpPr>
          <p:spPr>
            <a:xfrm flipH="false" flipV="false" rot="0">
              <a:off x="11902821" y="192934"/>
              <a:ext cx="1556122" cy="1616750"/>
            </a:xfrm>
            <a:custGeom>
              <a:avLst/>
              <a:gdLst/>
              <a:ahLst/>
              <a:cxnLst/>
              <a:rect r="r" b="b" t="t" l="l"/>
              <a:pathLst>
                <a:path h="1616750" w="1556122">
                  <a:moveTo>
                    <a:pt x="0" y="0"/>
                  </a:moveTo>
                  <a:lnTo>
                    <a:pt x="1556122" y="0"/>
                  </a:lnTo>
                  <a:lnTo>
                    <a:pt x="1556122" y="1616750"/>
                  </a:lnTo>
                  <a:lnTo>
                    <a:pt x="0" y="1616750"/>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TextBox 34" id="34"/>
            <p:cNvSpPr txBox="true"/>
            <p:nvPr/>
          </p:nvSpPr>
          <p:spPr>
            <a:xfrm rot="0">
              <a:off x="2792278" y="3162908"/>
              <a:ext cx="5507113" cy="1079288"/>
            </a:xfrm>
            <a:prstGeom prst="rect">
              <a:avLst/>
            </a:prstGeom>
          </p:spPr>
          <p:txBody>
            <a:bodyPr anchor="t" rtlCol="false" tIns="0" lIns="0" bIns="0" rIns="0">
              <a:spAutoFit/>
            </a:bodyPr>
            <a:lstStyle/>
            <a:p>
              <a:pPr algn="l">
                <a:lnSpc>
                  <a:spcPts val="2239"/>
                </a:lnSpc>
                <a:spcBef>
                  <a:spcPct val="0"/>
                </a:spcBef>
              </a:pPr>
              <a:r>
                <a:rPr lang="en-US" sz="1599">
                  <a:solidFill>
                    <a:srgbClr val="201E1E"/>
                  </a:solidFill>
                  <a:latin typeface="Open Sans"/>
                </a:rPr>
                <a:t>Our in-house engineers will optimize the existing site to achieve cost savings for our clients.</a:t>
              </a:r>
            </a:p>
          </p:txBody>
        </p:sp>
        <p:sp>
          <p:nvSpPr>
            <p:cNvPr name="TextBox 35" id="35"/>
            <p:cNvSpPr txBox="true"/>
            <p:nvPr/>
          </p:nvSpPr>
          <p:spPr>
            <a:xfrm rot="0">
              <a:off x="2792278" y="2551516"/>
              <a:ext cx="5507113" cy="386715"/>
            </a:xfrm>
            <a:prstGeom prst="rect">
              <a:avLst/>
            </a:prstGeom>
          </p:spPr>
          <p:txBody>
            <a:bodyPr anchor="t" rtlCol="false" tIns="0" lIns="0" bIns="0" rIns="0">
              <a:spAutoFit/>
            </a:bodyPr>
            <a:lstStyle/>
            <a:p>
              <a:pPr algn="l">
                <a:lnSpc>
                  <a:spcPts val="2519"/>
                </a:lnSpc>
                <a:spcBef>
                  <a:spcPct val="0"/>
                </a:spcBef>
              </a:pPr>
              <a:r>
                <a:rPr lang="en-US" sz="1799">
                  <a:solidFill>
                    <a:srgbClr val="017CC2"/>
                  </a:solidFill>
                  <a:latin typeface="Open Sans Bold"/>
                </a:rPr>
                <a:t>Value 02</a:t>
              </a:r>
            </a:p>
          </p:txBody>
        </p:sp>
        <p:sp>
          <p:nvSpPr>
            <p:cNvPr name="TextBox 36" id="36"/>
            <p:cNvSpPr txBox="true"/>
            <p:nvPr/>
          </p:nvSpPr>
          <p:spPr>
            <a:xfrm rot="0">
              <a:off x="2792278" y="5715608"/>
              <a:ext cx="5507113" cy="1447588"/>
            </a:xfrm>
            <a:prstGeom prst="rect">
              <a:avLst/>
            </a:prstGeom>
          </p:spPr>
          <p:txBody>
            <a:bodyPr anchor="t" rtlCol="false" tIns="0" lIns="0" bIns="0" rIns="0">
              <a:spAutoFit/>
            </a:bodyPr>
            <a:lstStyle/>
            <a:p>
              <a:pPr algn="l">
                <a:lnSpc>
                  <a:spcPts val="2239"/>
                </a:lnSpc>
                <a:spcBef>
                  <a:spcPct val="0"/>
                </a:spcBef>
              </a:pPr>
              <a:r>
                <a:rPr lang="en-US" sz="1599">
                  <a:solidFill>
                    <a:srgbClr val="201E1E"/>
                  </a:solidFill>
                  <a:latin typeface="Open Sans"/>
                </a:rPr>
                <a:t>Proficient electrical technicians specializing in power connections and coordinating with relevant providers such as City Power or Eskom.</a:t>
              </a:r>
            </a:p>
          </p:txBody>
        </p:sp>
        <p:sp>
          <p:nvSpPr>
            <p:cNvPr name="TextBox 37" id="37"/>
            <p:cNvSpPr txBox="true"/>
            <p:nvPr/>
          </p:nvSpPr>
          <p:spPr>
            <a:xfrm rot="0">
              <a:off x="2792278" y="5104216"/>
              <a:ext cx="5507113" cy="386715"/>
            </a:xfrm>
            <a:prstGeom prst="rect">
              <a:avLst/>
            </a:prstGeom>
          </p:spPr>
          <p:txBody>
            <a:bodyPr anchor="t" rtlCol="false" tIns="0" lIns="0" bIns="0" rIns="0">
              <a:spAutoFit/>
            </a:bodyPr>
            <a:lstStyle/>
            <a:p>
              <a:pPr algn="l">
                <a:lnSpc>
                  <a:spcPts val="2519"/>
                </a:lnSpc>
                <a:spcBef>
                  <a:spcPct val="0"/>
                </a:spcBef>
              </a:pPr>
              <a:r>
                <a:rPr lang="en-US" sz="1799">
                  <a:solidFill>
                    <a:srgbClr val="017CC2"/>
                  </a:solidFill>
                  <a:latin typeface="Open Sans Bold"/>
                </a:rPr>
                <a:t>Value 03</a:t>
              </a:r>
            </a:p>
          </p:txBody>
        </p:sp>
        <p:sp>
          <p:nvSpPr>
            <p:cNvPr name="TextBox 38" id="38"/>
            <p:cNvSpPr txBox="true"/>
            <p:nvPr/>
          </p:nvSpPr>
          <p:spPr>
            <a:xfrm rot="0">
              <a:off x="14444460" y="3162908"/>
              <a:ext cx="6213992" cy="1447588"/>
            </a:xfrm>
            <a:prstGeom prst="rect">
              <a:avLst/>
            </a:prstGeom>
          </p:spPr>
          <p:txBody>
            <a:bodyPr anchor="t" rtlCol="false" tIns="0" lIns="0" bIns="0" rIns="0">
              <a:spAutoFit/>
            </a:bodyPr>
            <a:lstStyle/>
            <a:p>
              <a:pPr algn="l">
                <a:lnSpc>
                  <a:spcPts val="2239"/>
                </a:lnSpc>
                <a:spcBef>
                  <a:spcPct val="0"/>
                </a:spcBef>
              </a:pPr>
              <a:r>
                <a:rPr lang="en-US" sz="1599">
                  <a:solidFill>
                    <a:srgbClr val="201E1E"/>
                  </a:solidFill>
                  <a:latin typeface="Open Sans"/>
                </a:rPr>
                <a:t>Coordinate general administrative staff internally to expedite the approval process for additional applications such as EIAs and CAAs, thereby streamlining the overall permitting process.</a:t>
              </a:r>
            </a:p>
          </p:txBody>
        </p:sp>
        <p:sp>
          <p:nvSpPr>
            <p:cNvPr name="TextBox 39" id="39"/>
            <p:cNvSpPr txBox="true"/>
            <p:nvPr/>
          </p:nvSpPr>
          <p:spPr>
            <a:xfrm rot="0">
              <a:off x="14444460" y="2551516"/>
              <a:ext cx="5507113" cy="386715"/>
            </a:xfrm>
            <a:prstGeom prst="rect">
              <a:avLst/>
            </a:prstGeom>
          </p:spPr>
          <p:txBody>
            <a:bodyPr anchor="t" rtlCol="false" tIns="0" lIns="0" bIns="0" rIns="0">
              <a:spAutoFit/>
            </a:bodyPr>
            <a:lstStyle/>
            <a:p>
              <a:pPr algn="l">
                <a:lnSpc>
                  <a:spcPts val="2519"/>
                </a:lnSpc>
                <a:spcBef>
                  <a:spcPct val="0"/>
                </a:spcBef>
              </a:pPr>
              <a:r>
                <a:rPr lang="en-US" sz="1799">
                  <a:solidFill>
                    <a:srgbClr val="017CC2"/>
                  </a:solidFill>
                  <a:latin typeface="Open Sans Bold"/>
                </a:rPr>
                <a:t>Value 05</a:t>
              </a:r>
            </a:p>
          </p:txBody>
        </p:sp>
        <p:sp>
          <p:nvSpPr>
            <p:cNvPr name="TextBox 40" id="40"/>
            <p:cNvSpPr txBox="true"/>
            <p:nvPr/>
          </p:nvSpPr>
          <p:spPr>
            <a:xfrm rot="0">
              <a:off x="14444460" y="5715608"/>
              <a:ext cx="6655791" cy="1447588"/>
            </a:xfrm>
            <a:prstGeom prst="rect">
              <a:avLst/>
            </a:prstGeom>
          </p:spPr>
          <p:txBody>
            <a:bodyPr anchor="t" rtlCol="false" tIns="0" lIns="0" bIns="0" rIns="0">
              <a:spAutoFit/>
            </a:bodyPr>
            <a:lstStyle/>
            <a:p>
              <a:pPr algn="l">
                <a:lnSpc>
                  <a:spcPts val="2239"/>
                </a:lnSpc>
                <a:spcBef>
                  <a:spcPct val="0"/>
                </a:spcBef>
              </a:pPr>
              <a:r>
                <a:rPr lang="en-US" sz="1599">
                  <a:solidFill>
                    <a:srgbClr val="201E1E"/>
                  </a:solidFill>
                  <a:latin typeface="Open Sans"/>
                </a:rPr>
                <a:t>Demonstrated track record in successfully managing acquisition processes, fostering public engagement, negotiating leases, facilitating power applications, and overseeing tower construction projects</a:t>
              </a:r>
            </a:p>
          </p:txBody>
        </p:sp>
        <p:sp>
          <p:nvSpPr>
            <p:cNvPr name="TextBox 41" id="41"/>
            <p:cNvSpPr txBox="true"/>
            <p:nvPr/>
          </p:nvSpPr>
          <p:spPr>
            <a:xfrm rot="0">
              <a:off x="14444460" y="5104216"/>
              <a:ext cx="5507113" cy="386715"/>
            </a:xfrm>
            <a:prstGeom prst="rect">
              <a:avLst/>
            </a:prstGeom>
          </p:spPr>
          <p:txBody>
            <a:bodyPr anchor="t" rtlCol="false" tIns="0" lIns="0" bIns="0" rIns="0">
              <a:spAutoFit/>
            </a:bodyPr>
            <a:lstStyle/>
            <a:p>
              <a:pPr algn="l">
                <a:lnSpc>
                  <a:spcPts val="2519"/>
                </a:lnSpc>
                <a:spcBef>
                  <a:spcPct val="0"/>
                </a:spcBef>
              </a:pPr>
              <a:r>
                <a:rPr lang="en-US" sz="1799">
                  <a:solidFill>
                    <a:srgbClr val="017CC2"/>
                  </a:solidFill>
                  <a:latin typeface="Open Sans Bold"/>
                </a:rPr>
                <a:t>Value 06</a:t>
              </a:r>
            </a:p>
          </p:txBody>
        </p:sp>
        <p:sp>
          <p:nvSpPr>
            <p:cNvPr name="TextBox 42" id="42"/>
            <p:cNvSpPr txBox="true"/>
            <p:nvPr/>
          </p:nvSpPr>
          <p:spPr>
            <a:xfrm rot="0">
              <a:off x="2792278" y="582817"/>
              <a:ext cx="5966585" cy="1447588"/>
            </a:xfrm>
            <a:prstGeom prst="rect">
              <a:avLst/>
            </a:prstGeom>
          </p:spPr>
          <p:txBody>
            <a:bodyPr anchor="t" rtlCol="false" tIns="0" lIns="0" bIns="0" rIns="0">
              <a:spAutoFit/>
            </a:bodyPr>
            <a:lstStyle/>
            <a:p>
              <a:pPr algn="l">
                <a:lnSpc>
                  <a:spcPts val="2239"/>
                </a:lnSpc>
                <a:spcBef>
                  <a:spcPct val="0"/>
                </a:spcBef>
              </a:pPr>
              <a:r>
                <a:rPr lang="en-US" sz="1599">
                  <a:solidFill>
                    <a:srgbClr val="201E1E"/>
                  </a:solidFill>
                  <a:latin typeface="Open Sans"/>
                </a:rPr>
                <a:t>Our experienced teams in each province conduct site surveys and negotiate leases, ensuring the client secures the optimal location for the Base Transceiver Station (BTS).</a:t>
              </a:r>
            </a:p>
          </p:txBody>
        </p:sp>
        <p:sp>
          <p:nvSpPr>
            <p:cNvPr name="TextBox 43" id="43"/>
            <p:cNvSpPr txBox="true"/>
            <p:nvPr/>
          </p:nvSpPr>
          <p:spPr>
            <a:xfrm rot="0">
              <a:off x="2792278" y="-28575"/>
              <a:ext cx="5507113" cy="386715"/>
            </a:xfrm>
            <a:prstGeom prst="rect">
              <a:avLst/>
            </a:prstGeom>
          </p:spPr>
          <p:txBody>
            <a:bodyPr anchor="t" rtlCol="false" tIns="0" lIns="0" bIns="0" rIns="0">
              <a:spAutoFit/>
            </a:bodyPr>
            <a:lstStyle/>
            <a:p>
              <a:pPr algn="l">
                <a:lnSpc>
                  <a:spcPts val="2519"/>
                </a:lnSpc>
                <a:spcBef>
                  <a:spcPct val="0"/>
                </a:spcBef>
              </a:pPr>
              <a:r>
                <a:rPr lang="en-US" sz="1799">
                  <a:solidFill>
                    <a:srgbClr val="017CC2"/>
                  </a:solidFill>
                  <a:latin typeface="Open Sans Bold"/>
                </a:rPr>
                <a:t>Value 01</a:t>
              </a:r>
            </a:p>
          </p:txBody>
        </p:sp>
        <p:sp>
          <p:nvSpPr>
            <p:cNvPr name="TextBox 44" id="44"/>
            <p:cNvSpPr txBox="true"/>
            <p:nvPr/>
          </p:nvSpPr>
          <p:spPr>
            <a:xfrm rot="0">
              <a:off x="14444460" y="596513"/>
              <a:ext cx="5507113" cy="1447588"/>
            </a:xfrm>
            <a:prstGeom prst="rect">
              <a:avLst/>
            </a:prstGeom>
          </p:spPr>
          <p:txBody>
            <a:bodyPr anchor="t" rtlCol="false" tIns="0" lIns="0" bIns="0" rIns="0">
              <a:spAutoFit/>
            </a:bodyPr>
            <a:lstStyle/>
            <a:p>
              <a:pPr algn="l">
                <a:lnSpc>
                  <a:spcPts val="2239"/>
                </a:lnSpc>
                <a:spcBef>
                  <a:spcPct val="0"/>
                </a:spcBef>
              </a:pPr>
              <a:r>
                <a:rPr lang="en-US" sz="1599">
                  <a:solidFill>
                    <a:srgbClr val="201E1E"/>
                  </a:solidFill>
                  <a:latin typeface="Open Sans"/>
                </a:rPr>
                <a:t>Experienced Town Planners with strong relationships across various municipalities, facilitating efficient town planning approval processes.</a:t>
              </a:r>
            </a:p>
          </p:txBody>
        </p:sp>
        <p:sp>
          <p:nvSpPr>
            <p:cNvPr name="TextBox 45" id="45"/>
            <p:cNvSpPr txBox="true"/>
            <p:nvPr/>
          </p:nvSpPr>
          <p:spPr>
            <a:xfrm rot="0">
              <a:off x="14444460" y="-14879"/>
              <a:ext cx="5507113" cy="386715"/>
            </a:xfrm>
            <a:prstGeom prst="rect">
              <a:avLst/>
            </a:prstGeom>
          </p:spPr>
          <p:txBody>
            <a:bodyPr anchor="t" rtlCol="false" tIns="0" lIns="0" bIns="0" rIns="0">
              <a:spAutoFit/>
            </a:bodyPr>
            <a:lstStyle/>
            <a:p>
              <a:pPr algn="l">
                <a:lnSpc>
                  <a:spcPts val="2519"/>
                </a:lnSpc>
                <a:spcBef>
                  <a:spcPct val="0"/>
                </a:spcBef>
              </a:pPr>
              <a:r>
                <a:rPr lang="en-US" sz="1799">
                  <a:solidFill>
                    <a:srgbClr val="017CC2"/>
                  </a:solidFill>
                  <a:latin typeface="Open Sans Bold"/>
                </a:rPr>
                <a:t>Value 04</a:t>
              </a:r>
            </a:p>
          </p:txBody>
        </p:sp>
      </p:grpSp>
      <p:sp>
        <p:nvSpPr>
          <p:cNvPr name="TextBox 46" id="46"/>
          <p:cNvSpPr txBox="true"/>
          <p:nvPr/>
        </p:nvSpPr>
        <p:spPr>
          <a:xfrm rot="0">
            <a:off x="14034310" y="9728087"/>
            <a:ext cx="4065327" cy="325643"/>
          </a:xfrm>
          <a:prstGeom prst="rect">
            <a:avLst/>
          </a:prstGeom>
        </p:spPr>
        <p:txBody>
          <a:bodyPr anchor="t" rtlCol="false" tIns="0" lIns="0" bIns="0" rIns="0">
            <a:spAutoFit/>
          </a:bodyPr>
          <a:lstStyle/>
          <a:p>
            <a:pPr algn="r">
              <a:lnSpc>
                <a:spcPts val="2520"/>
              </a:lnSpc>
            </a:pPr>
            <a:r>
              <a:rPr lang="en-US" sz="1800">
                <a:solidFill>
                  <a:srgbClr val="2C2C31"/>
                </a:solidFill>
                <a:latin typeface="Poppins"/>
              </a:rPr>
              <a:t>RISAKA GROUP</a:t>
            </a:r>
          </a:p>
        </p:txBody>
      </p:sp>
      <p:sp>
        <p:nvSpPr>
          <p:cNvPr name="AutoShape 47" id="47"/>
          <p:cNvSpPr/>
          <p:nvPr/>
        </p:nvSpPr>
        <p:spPr>
          <a:xfrm>
            <a:off x="7964647" y="9928998"/>
            <a:ext cx="6718701" cy="0"/>
          </a:xfrm>
          <a:prstGeom prst="line">
            <a:avLst/>
          </a:prstGeom>
          <a:ln cap="flat" w="19050">
            <a:solidFill>
              <a:srgbClr val="AB2222"/>
            </a:solidFill>
            <a:prstDash val="solid"/>
            <a:headEnd type="none" len="sm" w="sm"/>
            <a:tailEnd type="none" len="sm" w="sm"/>
          </a:ln>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2700000">
            <a:off x="17822553" y="8135882"/>
            <a:ext cx="930895" cy="929405"/>
            <a:chOff x="0" y="0"/>
            <a:chExt cx="6350000" cy="6339840"/>
          </a:xfrm>
        </p:grpSpPr>
        <p:sp>
          <p:nvSpPr>
            <p:cNvPr name="Freeform 3" id="3"/>
            <p:cNvSpPr/>
            <p:nvPr/>
          </p:nvSpPr>
          <p:spPr>
            <a:xfrm flipH="false" flipV="false" rot="0">
              <a:off x="0" y="0"/>
              <a:ext cx="6350000" cy="6339840"/>
            </a:xfrm>
            <a:custGeom>
              <a:avLst/>
              <a:gdLst/>
              <a:ahLst/>
              <a:cxnLst/>
              <a:rect r="r" b="b" t="t" l="l"/>
              <a:pathLst>
                <a:path h="6339840" w="6350000">
                  <a:moveTo>
                    <a:pt x="6350000" y="6339840"/>
                  </a:moveTo>
                  <a:lnTo>
                    <a:pt x="0" y="6339840"/>
                  </a:lnTo>
                  <a:lnTo>
                    <a:pt x="0" y="0"/>
                  </a:lnTo>
                  <a:lnTo>
                    <a:pt x="6350000" y="6339840"/>
                  </a:lnTo>
                  <a:close/>
                </a:path>
              </a:pathLst>
            </a:custGeom>
            <a:solidFill>
              <a:srgbClr val="FF5757"/>
            </a:solidFill>
          </p:spPr>
        </p:sp>
      </p:grpSp>
      <p:grpSp>
        <p:nvGrpSpPr>
          <p:cNvPr name="Group 4" id="4"/>
          <p:cNvGrpSpPr/>
          <p:nvPr/>
        </p:nvGrpSpPr>
        <p:grpSpPr>
          <a:xfrm rot="0">
            <a:off x="12212648" y="-1543050"/>
            <a:ext cx="7807233" cy="7447078"/>
            <a:chOff x="0" y="0"/>
            <a:chExt cx="2056226" cy="1961370"/>
          </a:xfrm>
        </p:grpSpPr>
        <p:sp>
          <p:nvSpPr>
            <p:cNvPr name="Freeform 5" id="5"/>
            <p:cNvSpPr/>
            <p:nvPr/>
          </p:nvSpPr>
          <p:spPr>
            <a:xfrm flipH="false" flipV="false" rot="0">
              <a:off x="0" y="0"/>
              <a:ext cx="2056226" cy="1961370"/>
            </a:xfrm>
            <a:custGeom>
              <a:avLst/>
              <a:gdLst/>
              <a:ahLst/>
              <a:cxnLst/>
              <a:rect r="r" b="b" t="t" l="l"/>
              <a:pathLst>
                <a:path h="1961370" w="2056226">
                  <a:moveTo>
                    <a:pt x="0" y="0"/>
                  </a:moveTo>
                  <a:lnTo>
                    <a:pt x="2056226" y="0"/>
                  </a:lnTo>
                  <a:lnTo>
                    <a:pt x="2056226" y="1961370"/>
                  </a:lnTo>
                  <a:lnTo>
                    <a:pt x="0" y="1961370"/>
                  </a:lnTo>
                  <a:close/>
                </a:path>
              </a:pathLst>
            </a:custGeom>
            <a:solidFill>
              <a:srgbClr val="2488CA"/>
            </a:solidFill>
          </p:spPr>
        </p:sp>
        <p:sp>
          <p:nvSpPr>
            <p:cNvPr name="TextBox 6" id="6"/>
            <p:cNvSpPr txBox="true"/>
            <p:nvPr/>
          </p:nvSpPr>
          <p:spPr>
            <a:xfrm>
              <a:off x="0" y="-38100"/>
              <a:ext cx="2056226" cy="1999470"/>
            </a:xfrm>
            <a:prstGeom prst="rect">
              <a:avLst/>
            </a:prstGeom>
          </p:spPr>
          <p:txBody>
            <a:bodyPr anchor="ctr" rtlCol="false" tIns="50800" lIns="50800" bIns="50800" rIns="50800"/>
            <a:lstStyle/>
            <a:p>
              <a:pPr algn="ctr">
                <a:lnSpc>
                  <a:spcPts val="2659"/>
                </a:lnSpc>
              </a:pPr>
            </a:p>
          </p:txBody>
        </p:sp>
      </p:grpSp>
      <p:grpSp>
        <p:nvGrpSpPr>
          <p:cNvPr name="Group 7" id="7"/>
          <p:cNvGrpSpPr/>
          <p:nvPr/>
        </p:nvGrpSpPr>
        <p:grpSpPr>
          <a:xfrm rot="0">
            <a:off x="15247037" y="544233"/>
            <a:ext cx="2744001" cy="7210893"/>
            <a:chOff x="0" y="0"/>
            <a:chExt cx="3658668" cy="9614525"/>
          </a:xfrm>
        </p:grpSpPr>
        <p:pic>
          <p:nvPicPr>
            <p:cNvPr name="Picture 8" id="8"/>
            <p:cNvPicPr>
              <a:picLocks noChangeAspect="true"/>
            </p:cNvPicPr>
            <p:nvPr/>
          </p:nvPicPr>
          <p:blipFill>
            <a:blip r:embed="rId2"/>
            <a:srcRect l="55222" t="0" r="17679" b="0"/>
            <a:stretch>
              <a:fillRect/>
            </a:stretch>
          </p:blipFill>
          <p:spPr>
            <a:xfrm flipH="false" flipV="false">
              <a:off x="0" y="0"/>
              <a:ext cx="3658668" cy="9614525"/>
            </a:xfrm>
            <a:prstGeom prst="rect">
              <a:avLst/>
            </a:prstGeom>
          </p:spPr>
        </p:pic>
      </p:grpSp>
      <p:sp>
        <p:nvSpPr>
          <p:cNvPr name="TextBox 9" id="9"/>
          <p:cNvSpPr txBox="true"/>
          <p:nvPr/>
        </p:nvSpPr>
        <p:spPr>
          <a:xfrm rot="0">
            <a:off x="2319591" y="694728"/>
            <a:ext cx="5616773" cy="940921"/>
          </a:xfrm>
          <a:prstGeom prst="rect">
            <a:avLst/>
          </a:prstGeom>
        </p:spPr>
        <p:txBody>
          <a:bodyPr anchor="t" rtlCol="false" tIns="0" lIns="0" bIns="0" rIns="0">
            <a:spAutoFit/>
          </a:bodyPr>
          <a:lstStyle/>
          <a:p>
            <a:pPr algn="l">
              <a:lnSpc>
                <a:spcPts val="7440"/>
              </a:lnSpc>
            </a:pPr>
            <a:r>
              <a:rPr lang="en-US" sz="6000">
                <a:solidFill>
                  <a:srgbClr val="000000"/>
                </a:solidFill>
                <a:latin typeface="Inter Bold"/>
              </a:rPr>
              <a:t>OUR SERVICES</a:t>
            </a:r>
          </a:p>
        </p:txBody>
      </p:sp>
      <p:sp>
        <p:nvSpPr>
          <p:cNvPr name="TextBox 10" id="10"/>
          <p:cNvSpPr txBox="true"/>
          <p:nvPr/>
        </p:nvSpPr>
        <p:spPr>
          <a:xfrm rot="0">
            <a:off x="775298" y="3251206"/>
            <a:ext cx="731676" cy="688011"/>
          </a:xfrm>
          <a:prstGeom prst="rect">
            <a:avLst/>
          </a:prstGeom>
        </p:spPr>
        <p:txBody>
          <a:bodyPr anchor="t" rtlCol="false" tIns="0" lIns="0" bIns="0" rIns="0">
            <a:spAutoFit/>
          </a:bodyPr>
          <a:lstStyle/>
          <a:p>
            <a:pPr algn="l">
              <a:lnSpc>
                <a:spcPts val="5653"/>
              </a:lnSpc>
              <a:spcBef>
                <a:spcPct val="0"/>
              </a:spcBef>
            </a:pPr>
            <a:r>
              <a:rPr lang="en-US" sz="4037">
                <a:solidFill>
                  <a:srgbClr val="017CC2"/>
                </a:solidFill>
                <a:latin typeface="Open Sans Bold"/>
              </a:rPr>
              <a:t>01.</a:t>
            </a:r>
          </a:p>
        </p:txBody>
      </p:sp>
      <p:sp>
        <p:nvSpPr>
          <p:cNvPr name="TextBox 11" id="11"/>
          <p:cNvSpPr txBox="true"/>
          <p:nvPr/>
        </p:nvSpPr>
        <p:spPr>
          <a:xfrm rot="0">
            <a:off x="775298" y="4822109"/>
            <a:ext cx="731676" cy="688011"/>
          </a:xfrm>
          <a:prstGeom prst="rect">
            <a:avLst/>
          </a:prstGeom>
        </p:spPr>
        <p:txBody>
          <a:bodyPr anchor="t" rtlCol="false" tIns="0" lIns="0" bIns="0" rIns="0">
            <a:spAutoFit/>
          </a:bodyPr>
          <a:lstStyle/>
          <a:p>
            <a:pPr algn="l">
              <a:lnSpc>
                <a:spcPts val="5653"/>
              </a:lnSpc>
              <a:spcBef>
                <a:spcPct val="0"/>
              </a:spcBef>
            </a:pPr>
            <a:r>
              <a:rPr lang="en-US" sz="4037">
                <a:solidFill>
                  <a:srgbClr val="017CC2"/>
                </a:solidFill>
                <a:latin typeface="Open Sans Bold"/>
              </a:rPr>
              <a:t>02.</a:t>
            </a:r>
          </a:p>
        </p:txBody>
      </p:sp>
      <p:sp>
        <p:nvSpPr>
          <p:cNvPr name="TextBox 12" id="12"/>
          <p:cNvSpPr txBox="true"/>
          <p:nvPr/>
        </p:nvSpPr>
        <p:spPr>
          <a:xfrm rot="0">
            <a:off x="795908" y="6765337"/>
            <a:ext cx="731676" cy="688011"/>
          </a:xfrm>
          <a:prstGeom prst="rect">
            <a:avLst/>
          </a:prstGeom>
        </p:spPr>
        <p:txBody>
          <a:bodyPr anchor="t" rtlCol="false" tIns="0" lIns="0" bIns="0" rIns="0">
            <a:spAutoFit/>
          </a:bodyPr>
          <a:lstStyle/>
          <a:p>
            <a:pPr algn="l">
              <a:lnSpc>
                <a:spcPts val="5653"/>
              </a:lnSpc>
              <a:spcBef>
                <a:spcPct val="0"/>
              </a:spcBef>
            </a:pPr>
            <a:r>
              <a:rPr lang="en-US" sz="4037">
                <a:solidFill>
                  <a:srgbClr val="017CC2"/>
                </a:solidFill>
                <a:latin typeface="Open Sans Bold"/>
              </a:rPr>
              <a:t>03.</a:t>
            </a:r>
          </a:p>
        </p:txBody>
      </p:sp>
      <p:sp>
        <p:nvSpPr>
          <p:cNvPr name="TextBox 13" id="13"/>
          <p:cNvSpPr txBox="true"/>
          <p:nvPr/>
        </p:nvSpPr>
        <p:spPr>
          <a:xfrm rot="0">
            <a:off x="2319591" y="1692799"/>
            <a:ext cx="8533564" cy="762834"/>
          </a:xfrm>
          <a:prstGeom prst="rect">
            <a:avLst/>
          </a:prstGeom>
        </p:spPr>
        <p:txBody>
          <a:bodyPr anchor="t" rtlCol="false" tIns="0" lIns="0" bIns="0" rIns="0">
            <a:spAutoFit/>
          </a:bodyPr>
          <a:lstStyle/>
          <a:p>
            <a:pPr algn="l">
              <a:lnSpc>
                <a:spcPts val="2041"/>
              </a:lnSpc>
              <a:spcBef>
                <a:spcPct val="0"/>
              </a:spcBef>
            </a:pPr>
            <a:r>
              <a:rPr lang="en-US" sz="1458">
                <a:solidFill>
                  <a:srgbClr val="000000"/>
                </a:solidFill>
                <a:latin typeface="Open Sans"/>
              </a:rPr>
              <a:t>Risaka Group is spearheaded by a leadership team boasting over 30 years of collective experience in managing telecom infrastructure projects across South Africa. Drawing from this extensive expertise and our commitment to innovation, we offer the following specialized services:</a:t>
            </a:r>
          </a:p>
        </p:txBody>
      </p:sp>
      <p:grpSp>
        <p:nvGrpSpPr>
          <p:cNvPr name="Group 14" id="14"/>
          <p:cNvGrpSpPr/>
          <p:nvPr/>
        </p:nvGrpSpPr>
        <p:grpSpPr>
          <a:xfrm rot="0">
            <a:off x="1665098" y="3408109"/>
            <a:ext cx="8404548" cy="1138763"/>
            <a:chOff x="0" y="0"/>
            <a:chExt cx="11206064" cy="1518351"/>
          </a:xfrm>
        </p:grpSpPr>
        <p:sp>
          <p:nvSpPr>
            <p:cNvPr name="TextBox 15" id="15"/>
            <p:cNvSpPr txBox="true"/>
            <p:nvPr/>
          </p:nvSpPr>
          <p:spPr>
            <a:xfrm rot="0">
              <a:off x="0" y="439658"/>
              <a:ext cx="11206064" cy="1078693"/>
            </a:xfrm>
            <a:prstGeom prst="rect">
              <a:avLst/>
            </a:prstGeom>
          </p:spPr>
          <p:txBody>
            <a:bodyPr anchor="t" rtlCol="false" tIns="0" lIns="0" bIns="0" rIns="0">
              <a:spAutoFit/>
            </a:bodyPr>
            <a:lstStyle/>
            <a:p>
              <a:pPr algn="l">
                <a:lnSpc>
                  <a:spcPts val="2239"/>
                </a:lnSpc>
                <a:spcBef>
                  <a:spcPct val="0"/>
                </a:spcBef>
              </a:pPr>
              <a:r>
                <a:rPr lang="en-US" sz="1599">
                  <a:solidFill>
                    <a:srgbClr val="000000"/>
                  </a:solidFill>
                  <a:latin typeface="Open Sans"/>
                </a:rPr>
                <a:t>We leverage our established influence and relationships with municipalities, traditional councils, property developers, and other stakeholders to optimize processes and deliver expedited outcomes.</a:t>
              </a:r>
            </a:p>
          </p:txBody>
        </p:sp>
        <p:sp>
          <p:nvSpPr>
            <p:cNvPr name="TextBox 16" id="16"/>
            <p:cNvSpPr txBox="true"/>
            <p:nvPr/>
          </p:nvSpPr>
          <p:spPr>
            <a:xfrm rot="0">
              <a:off x="0" y="-28575"/>
              <a:ext cx="6919803" cy="382508"/>
            </a:xfrm>
            <a:prstGeom prst="rect">
              <a:avLst/>
            </a:prstGeom>
          </p:spPr>
          <p:txBody>
            <a:bodyPr anchor="t" rtlCol="false" tIns="0" lIns="0" bIns="0" rIns="0">
              <a:spAutoFit/>
            </a:bodyPr>
            <a:lstStyle/>
            <a:p>
              <a:pPr algn="l">
                <a:lnSpc>
                  <a:spcPts val="2452"/>
                </a:lnSpc>
                <a:spcBef>
                  <a:spcPct val="0"/>
                </a:spcBef>
              </a:pPr>
              <a:r>
                <a:rPr lang="en-US" sz="1751">
                  <a:solidFill>
                    <a:srgbClr val="017CC2"/>
                  </a:solidFill>
                  <a:latin typeface="Open Sans Bold"/>
                </a:rPr>
                <a:t>Site Acquisition, Permitting &amp; Regularisation</a:t>
              </a:r>
            </a:p>
          </p:txBody>
        </p:sp>
      </p:grpSp>
      <p:grpSp>
        <p:nvGrpSpPr>
          <p:cNvPr name="Group 17" id="17"/>
          <p:cNvGrpSpPr/>
          <p:nvPr/>
        </p:nvGrpSpPr>
        <p:grpSpPr>
          <a:xfrm rot="0">
            <a:off x="1665098" y="4988547"/>
            <a:ext cx="8404548" cy="1414840"/>
            <a:chOff x="0" y="0"/>
            <a:chExt cx="11206064" cy="1886453"/>
          </a:xfrm>
        </p:grpSpPr>
        <p:sp>
          <p:nvSpPr>
            <p:cNvPr name="TextBox 18" id="18"/>
            <p:cNvSpPr txBox="true"/>
            <p:nvPr/>
          </p:nvSpPr>
          <p:spPr>
            <a:xfrm rot="0">
              <a:off x="0" y="439658"/>
              <a:ext cx="11206064" cy="1446795"/>
            </a:xfrm>
            <a:prstGeom prst="rect">
              <a:avLst/>
            </a:prstGeom>
          </p:spPr>
          <p:txBody>
            <a:bodyPr anchor="t" rtlCol="false" tIns="0" lIns="0" bIns="0" rIns="0">
              <a:spAutoFit/>
            </a:bodyPr>
            <a:lstStyle/>
            <a:p>
              <a:pPr algn="l">
                <a:lnSpc>
                  <a:spcPts val="2239"/>
                </a:lnSpc>
                <a:spcBef>
                  <a:spcPct val="0"/>
                </a:spcBef>
              </a:pPr>
              <a:r>
                <a:rPr lang="en-US" sz="1599">
                  <a:solidFill>
                    <a:srgbClr val="000000"/>
                  </a:solidFill>
                  <a:latin typeface="Open Sans"/>
                </a:rPr>
                <a:t>We boast a dedicated team of experienced negotiators specializing in lease renewals, cessions, and lease exits. With Our profound expertise in traditional processes and protocols is bolstered by direct access and longstanding relationships with local Chiefs and Traditional Councils.</a:t>
              </a:r>
            </a:p>
          </p:txBody>
        </p:sp>
        <p:sp>
          <p:nvSpPr>
            <p:cNvPr name="TextBox 19" id="19"/>
            <p:cNvSpPr txBox="true"/>
            <p:nvPr/>
          </p:nvSpPr>
          <p:spPr>
            <a:xfrm rot="0">
              <a:off x="0" y="-28575"/>
              <a:ext cx="6919803" cy="382508"/>
            </a:xfrm>
            <a:prstGeom prst="rect">
              <a:avLst/>
            </a:prstGeom>
          </p:spPr>
          <p:txBody>
            <a:bodyPr anchor="t" rtlCol="false" tIns="0" lIns="0" bIns="0" rIns="0">
              <a:spAutoFit/>
            </a:bodyPr>
            <a:lstStyle/>
            <a:p>
              <a:pPr algn="l">
                <a:lnSpc>
                  <a:spcPts val="2452"/>
                </a:lnSpc>
                <a:spcBef>
                  <a:spcPct val="0"/>
                </a:spcBef>
              </a:pPr>
              <a:r>
                <a:rPr lang="en-US" sz="1751">
                  <a:solidFill>
                    <a:srgbClr val="017CC2"/>
                  </a:solidFill>
                  <a:latin typeface="Open Sans Bold"/>
                </a:rPr>
                <a:t>Property Leasing</a:t>
              </a:r>
            </a:p>
          </p:txBody>
        </p:sp>
      </p:grpSp>
      <p:grpSp>
        <p:nvGrpSpPr>
          <p:cNvPr name="Group 20" id="20"/>
          <p:cNvGrpSpPr/>
          <p:nvPr/>
        </p:nvGrpSpPr>
        <p:grpSpPr>
          <a:xfrm rot="0">
            <a:off x="1667853" y="6909669"/>
            <a:ext cx="9288812" cy="1690916"/>
            <a:chOff x="0" y="0"/>
            <a:chExt cx="12385082" cy="2254554"/>
          </a:xfrm>
        </p:grpSpPr>
        <p:sp>
          <p:nvSpPr>
            <p:cNvPr name="TextBox 21" id="21"/>
            <p:cNvSpPr txBox="true"/>
            <p:nvPr/>
          </p:nvSpPr>
          <p:spPr>
            <a:xfrm rot="0">
              <a:off x="0" y="439658"/>
              <a:ext cx="12385082" cy="1814896"/>
            </a:xfrm>
            <a:prstGeom prst="rect">
              <a:avLst/>
            </a:prstGeom>
          </p:spPr>
          <p:txBody>
            <a:bodyPr anchor="t" rtlCol="false" tIns="0" lIns="0" bIns="0" rIns="0">
              <a:spAutoFit/>
            </a:bodyPr>
            <a:lstStyle/>
            <a:p>
              <a:pPr algn="l">
                <a:lnSpc>
                  <a:spcPts val="2239"/>
                </a:lnSpc>
                <a:spcBef>
                  <a:spcPct val="0"/>
                </a:spcBef>
              </a:pPr>
              <a:r>
                <a:rPr lang="en-US" sz="1599">
                  <a:solidFill>
                    <a:srgbClr val="000000"/>
                  </a:solidFill>
                  <a:latin typeface="Open Sans"/>
                </a:rPr>
                <a:t>Our company specializes in delivering efficient, safe, and cost-effective civil and tower construction services. We cater specifically to large wireless carriers and industry-leading tower owners, offering expertise in raw land tower builds and co-locations. Our dedicated EF&amp;I professionals oversee the entire construction process, from initial site planning and RF engineering through to comprehensive system testing</a:t>
              </a:r>
            </a:p>
          </p:txBody>
        </p:sp>
        <p:sp>
          <p:nvSpPr>
            <p:cNvPr name="TextBox 22" id="22"/>
            <p:cNvSpPr txBox="true"/>
            <p:nvPr/>
          </p:nvSpPr>
          <p:spPr>
            <a:xfrm rot="0">
              <a:off x="0" y="-28575"/>
              <a:ext cx="7647853" cy="382508"/>
            </a:xfrm>
            <a:prstGeom prst="rect">
              <a:avLst/>
            </a:prstGeom>
          </p:spPr>
          <p:txBody>
            <a:bodyPr anchor="t" rtlCol="false" tIns="0" lIns="0" bIns="0" rIns="0">
              <a:spAutoFit/>
            </a:bodyPr>
            <a:lstStyle/>
            <a:p>
              <a:pPr algn="l">
                <a:lnSpc>
                  <a:spcPts val="2452"/>
                </a:lnSpc>
                <a:spcBef>
                  <a:spcPct val="0"/>
                </a:spcBef>
              </a:pPr>
              <a:r>
                <a:rPr lang="en-US" sz="1751">
                  <a:solidFill>
                    <a:srgbClr val="017CC2"/>
                  </a:solidFill>
                  <a:latin typeface="Open Sans Bold"/>
                </a:rPr>
                <a:t>Construction, Maintenance &amp; Project Management</a:t>
              </a:r>
            </a:p>
          </p:txBody>
        </p:sp>
      </p:grpSp>
      <p:grpSp>
        <p:nvGrpSpPr>
          <p:cNvPr name="Group 23" id="23"/>
          <p:cNvGrpSpPr/>
          <p:nvPr/>
        </p:nvGrpSpPr>
        <p:grpSpPr>
          <a:xfrm rot="0">
            <a:off x="12372461" y="5347089"/>
            <a:ext cx="2621608" cy="2408037"/>
            <a:chOff x="0" y="0"/>
            <a:chExt cx="3495477" cy="3210717"/>
          </a:xfrm>
        </p:grpSpPr>
        <p:pic>
          <p:nvPicPr>
            <p:cNvPr name="Picture 24" id="24"/>
            <p:cNvPicPr>
              <a:picLocks noChangeAspect="true"/>
            </p:cNvPicPr>
            <p:nvPr/>
          </p:nvPicPr>
          <p:blipFill>
            <a:blip r:embed="rId3"/>
            <a:srcRect l="13710" t="0" r="13710" b="0"/>
            <a:stretch>
              <a:fillRect/>
            </a:stretch>
          </p:blipFill>
          <p:spPr>
            <a:xfrm flipH="false" flipV="false">
              <a:off x="0" y="0"/>
              <a:ext cx="3495477" cy="3210717"/>
            </a:xfrm>
            <a:prstGeom prst="rect">
              <a:avLst/>
            </a:prstGeom>
          </p:spPr>
        </p:pic>
      </p:grpSp>
      <p:grpSp>
        <p:nvGrpSpPr>
          <p:cNvPr name="Group 25" id="25"/>
          <p:cNvGrpSpPr/>
          <p:nvPr/>
        </p:nvGrpSpPr>
        <p:grpSpPr>
          <a:xfrm rot="0">
            <a:off x="12372461" y="2701923"/>
            <a:ext cx="2621608" cy="2502291"/>
            <a:chOff x="0" y="0"/>
            <a:chExt cx="3495477" cy="3336388"/>
          </a:xfrm>
        </p:grpSpPr>
        <p:pic>
          <p:nvPicPr>
            <p:cNvPr name="Picture 26" id="26"/>
            <p:cNvPicPr>
              <a:picLocks noChangeAspect="true"/>
            </p:cNvPicPr>
            <p:nvPr/>
          </p:nvPicPr>
          <p:blipFill>
            <a:blip r:embed="rId4"/>
            <a:srcRect l="15066" t="0" r="15066" b="0"/>
            <a:stretch>
              <a:fillRect/>
            </a:stretch>
          </p:blipFill>
          <p:spPr>
            <a:xfrm flipH="false" flipV="false">
              <a:off x="0" y="0"/>
              <a:ext cx="3495477" cy="3336388"/>
            </a:xfrm>
            <a:prstGeom prst="rect">
              <a:avLst/>
            </a:prstGeom>
          </p:spPr>
        </p:pic>
      </p:grpSp>
      <p:grpSp>
        <p:nvGrpSpPr>
          <p:cNvPr name="Group 27" id="27"/>
          <p:cNvGrpSpPr/>
          <p:nvPr/>
        </p:nvGrpSpPr>
        <p:grpSpPr>
          <a:xfrm rot="0">
            <a:off x="12372461" y="544233"/>
            <a:ext cx="2621608" cy="2011610"/>
            <a:chOff x="0" y="0"/>
            <a:chExt cx="3495477" cy="2682147"/>
          </a:xfrm>
        </p:grpSpPr>
        <p:pic>
          <p:nvPicPr>
            <p:cNvPr name="Picture 28" id="28"/>
            <p:cNvPicPr>
              <a:picLocks noChangeAspect="true"/>
            </p:cNvPicPr>
            <p:nvPr/>
          </p:nvPicPr>
          <p:blipFill>
            <a:blip r:embed="rId5"/>
            <a:srcRect l="6368" t="0" r="6368" b="0"/>
            <a:stretch>
              <a:fillRect/>
            </a:stretch>
          </p:blipFill>
          <p:spPr>
            <a:xfrm flipH="false" flipV="false">
              <a:off x="0" y="0"/>
              <a:ext cx="3495477" cy="2682147"/>
            </a:xfrm>
            <a:prstGeom prst="rect">
              <a:avLst/>
            </a:prstGeom>
          </p:spPr>
        </p:pic>
      </p:grpSp>
      <p:sp>
        <p:nvSpPr>
          <p:cNvPr name="TextBox 29" id="29"/>
          <p:cNvSpPr txBox="true"/>
          <p:nvPr/>
        </p:nvSpPr>
        <p:spPr>
          <a:xfrm rot="0">
            <a:off x="14034310" y="9728087"/>
            <a:ext cx="4065327" cy="325643"/>
          </a:xfrm>
          <a:prstGeom prst="rect">
            <a:avLst/>
          </a:prstGeom>
        </p:spPr>
        <p:txBody>
          <a:bodyPr anchor="t" rtlCol="false" tIns="0" lIns="0" bIns="0" rIns="0">
            <a:spAutoFit/>
          </a:bodyPr>
          <a:lstStyle/>
          <a:p>
            <a:pPr algn="r">
              <a:lnSpc>
                <a:spcPts val="2520"/>
              </a:lnSpc>
            </a:pPr>
            <a:r>
              <a:rPr lang="en-US" sz="1800">
                <a:solidFill>
                  <a:srgbClr val="2C2C31"/>
                </a:solidFill>
                <a:latin typeface="Poppins"/>
              </a:rPr>
              <a:t>RISAKA GROUP</a:t>
            </a:r>
          </a:p>
        </p:txBody>
      </p:sp>
      <p:sp>
        <p:nvSpPr>
          <p:cNvPr name="AutoShape 30" id="30"/>
          <p:cNvSpPr/>
          <p:nvPr/>
        </p:nvSpPr>
        <p:spPr>
          <a:xfrm>
            <a:off x="7964647" y="9928998"/>
            <a:ext cx="6718701" cy="0"/>
          </a:xfrm>
          <a:prstGeom prst="line">
            <a:avLst/>
          </a:prstGeom>
          <a:ln cap="flat" w="19050">
            <a:solidFill>
              <a:srgbClr val="AB2222"/>
            </a:solidFill>
            <a:prstDash val="solid"/>
            <a:headEnd type="none" len="sm" w="sm"/>
            <a:tailEnd type="none" len="sm" w="sm"/>
          </a:ln>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1049975" y="3152019"/>
            <a:ext cx="8084741" cy="8084741"/>
            <a:chOff x="0" y="0"/>
            <a:chExt cx="6350000" cy="6350000"/>
          </a:xfrm>
        </p:grpSpPr>
        <p:sp>
          <p:nvSpPr>
            <p:cNvPr name="Freeform 3" id="3"/>
            <p:cNvSpPr/>
            <p:nvPr/>
          </p:nvSpPr>
          <p:spPr>
            <a:xfrm flipH="false" flipV="false" rot="0">
              <a:off x="-95377" y="-95377"/>
              <a:ext cx="6540754" cy="6540754"/>
            </a:xfrm>
            <a:custGeom>
              <a:avLst/>
              <a:gdLst/>
              <a:ahLst/>
              <a:cxnLst/>
              <a:rect r="r" b="b" t="t" l="l"/>
              <a:pathLst>
                <a:path h="6540754" w="6540754">
                  <a:moveTo>
                    <a:pt x="6540754" y="0"/>
                  </a:moveTo>
                  <a:lnTo>
                    <a:pt x="0" y="6540754"/>
                  </a:lnTo>
                  <a:lnTo>
                    <a:pt x="6540754" y="6540754"/>
                  </a:lnTo>
                  <a:close/>
                </a:path>
              </a:pathLst>
            </a:custGeom>
            <a:blipFill>
              <a:blip r:embed="rId2"/>
              <a:stretch>
                <a:fillRect l="0" t="0" r="-49719" b="0"/>
              </a:stretch>
            </a:blipFill>
          </p:spPr>
        </p:sp>
      </p:grpSp>
      <p:grpSp>
        <p:nvGrpSpPr>
          <p:cNvPr name="Group 4" id="4"/>
          <p:cNvGrpSpPr/>
          <p:nvPr/>
        </p:nvGrpSpPr>
        <p:grpSpPr>
          <a:xfrm rot="0">
            <a:off x="0" y="4521860"/>
            <a:ext cx="5774379" cy="5765140"/>
            <a:chOff x="0" y="0"/>
            <a:chExt cx="6350000" cy="6339840"/>
          </a:xfrm>
        </p:grpSpPr>
        <p:sp>
          <p:nvSpPr>
            <p:cNvPr name="Freeform 5" id="5"/>
            <p:cNvSpPr/>
            <p:nvPr/>
          </p:nvSpPr>
          <p:spPr>
            <a:xfrm flipH="false" flipV="false" rot="0">
              <a:off x="0" y="0"/>
              <a:ext cx="6350000" cy="6339840"/>
            </a:xfrm>
            <a:custGeom>
              <a:avLst/>
              <a:gdLst/>
              <a:ahLst/>
              <a:cxnLst/>
              <a:rect r="r" b="b" t="t" l="l"/>
              <a:pathLst>
                <a:path h="6339840" w="6350000">
                  <a:moveTo>
                    <a:pt x="6350000" y="6339840"/>
                  </a:moveTo>
                  <a:lnTo>
                    <a:pt x="0" y="6339840"/>
                  </a:lnTo>
                  <a:lnTo>
                    <a:pt x="0" y="0"/>
                  </a:lnTo>
                  <a:lnTo>
                    <a:pt x="6350000" y="6339840"/>
                  </a:lnTo>
                  <a:close/>
                </a:path>
              </a:pathLst>
            </a:custGeom>
            <a:solidFill>
              <a:srgbClr val="E6E6E6">
                <a:alpha val="24706"/>
              </a:srgbClr>
            </a:solidFill>
          </p:spPr>
        </p:sp>
      </p:grpSp>
      <p:grpSp>
        <p:nvGrpSpPr>
          <p:cNvPr name="Group 6" id="6"/>
          <p:cNvGrpSpPr/>
          <p:nvPr/>
        </p:nvGrpSpPr>
        <p:grpSpPr>
          <a:xfrm rot="0">
            <a:off x="2013255" y="2202259"/>
            <a:ext cx="1245141" cy="47625"/>
            <a:chOff x="0" y="0"/>
            <a:chExt cx="327938" cy="12543"/>
          </a:xfrm>
        </p:grpSpPr>
        <p:sp>
          <p:nvSpPr>
            <p:cNvPr name="Freeform 7" id="7"/>
            <p:cNvSpPr/>
            <p:nvPr/>
          </p:nvSpPr>
          <p:spPr>
            <a:xfrm flipH="false" flipV="false" rot="0">
              <a:off x="0" y="0"/>
              <a:ext cx="327938" cy="12543"/>
            </a:xfrm>
            <a:custGeom>
              <a:avLst/>
              <a:gdLst/>
              <a:ahLst/>
              <a:cxnLst/>
              <a:rect r="r" b="b" t="t" l="l"/>
              <a:pathLst>
                <a:path h="12543" w="327938">
                  <a:moveTo>
                    <a:pt x="0" y="0"/>
                  </a:moveTo>
                  <a:lnTo>
                    <a:pt x="327938" y="0"/>
                  </a:lnTo>
                  <a:lnTo>
                    <a:pt x="327938" y="12543"/>
                  </a:lnTo>
                  <a:lnTo>
                    <a:pt x="0" y="12543"/>
                  </a:lnTo>
                  <a:close/>
                </a:path>
              </a:pathLst>
            </a:custGeom>
            <a:solidFill>
              <a:srgbClr val="2488CA"/>
            </a:solidFill>
          </p:spPr>
        </p:sp>
        <p:sp>
          <p:nvSpPr>
            <p:cNvPr name="TextBox 8" id="8"/>
            <p:cNvSpPr txBox="true"/>
            <p:nvPr/>
          </p:nvSpPr>
          <p:spPr>
            <a:xfrm>
              <a:off x="0" y="-38100"/>
              <a:ext cx="327938" cy="50643"/>
            </a:xfrm>
            <a:prstGeom prst="rect">
              <a:avLst/>
            </a:prstGeom>
          </p:spPr>
          <p:txBody>
            <a:bodyPr anchor="ctr" rtlCol="false" tIns="50800" lIns="50800" bIns="50800" rIns="50800"/>
            <a:lstStyle/>
            <a:p>
              <a:pPr algn="ctr">
                <a:lnSpc>
                  <a:spcPts val="2659"/>
                </a:lnSpc>
                <a:spcBef>
                  <a:spcPct val="0"/>
                </a:spcBef>
              </a:pPr>
            </a:p>
          </p:txBody>
        </p:sp>
      </p:grpSp>
      <p:sp>
        <p:nvSpPr>
          <p:cNvPr name="Freeform 9" id="9"/>
          <p:cNvSpPr/>
          <p:nvPr/>
        </p:nvSpPr>
        <p:spPr>
          <a:xfrm flipH="false" flipV="false" rot="0">
            <a:off x="16087538" y="1028700"/>
            <a:ext cx="1171762" cy="641273"/>
          </a:xfrm>
          <a:custGeom>
            <a:avLst/>
            <a:gdLst/>
            <a:ahLst/>
            <a:cxnLst/>
            <a:rect r="r" b="b" t="t" l="l"/>
            <a:pathLst>
              <a:path h="641273" w="1171762">
                <a:moveTo>
                  <a:pt x="0" y="0"/>
                </a:moveTo>
                <a:lnTo>
                  <a:pt x="1171762" y="0"/>
                </a:lnTo>
                <a:lnTo>
                  <a:pt x="1171762" y="641273"/>
                </a:lnTo>
                <a:lnTo>
                  <a:pt x="0" y="64127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0" id="10"/>
          <p:cNvSpPr/>
          <p:nvPr/>
        </p:nvSpPr>
        <p:spPr>
          <a:xfrm flipH="false" flipV="false" rot="0">
            <a:off x="7941990" y="9782103"/>
            <a:ext cx="1171762" cy="641273"/>
          </a:xfrm>
          <a:custGeom>
            <a:avLst/>
            <a:gdLst/>
            <a:ahLst/>
            <a:cxnLst/>
            <a:rect r="r" b="b" t="t" l="l"/>
            <a:pathLst>
              <a:path h="641273" w="1171762">
                <a:moveTo>
                  <a:pt x="0" y="0"/>
                </a:moveTo>
                <a:lnTo>
                  <a:pt x="1171762" y="0"/>
                </a:lnTo>
                <a:lnTo>
                  <a:pt x="1171762" y="641273"/>
                </a:lnTo>
                <a:lnTo>
                  <a:pt x="0" y="64127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1" id="11"/>
          <p:cNvSpPr/>
          <p:nvPr/>
        </p:nvSpPr>
        <p:spPr>
          <a:xfrm flipH="false" flipV="false" rot="0">
            <a:off x="2255765" y="1343549"/>
            <a:ext cx="760122" cy="764903"/>
          </a:xfrm>
          <a:custGeom>
            <a:avLst/>
            <a:gdLst/>
            <a:ahLst/>
            <a:cxnLst/>
            <a:rect r="r" b="b" t="t" l="l"/>
            <a:pathLst>
              <a:path h="764903" w="760122">
                <a:moveTo>
                  <a:pt x="0" y="0"/>
                </a:moveTo>
                <a:lnTo>
                  <a:pt x="760122" y="0"/>
                </a:lnTo>
                <a:lnTo>
                  <a:pt x="760122" y="764903"/>
                </a:lnTo>
                <a:lnTo>
                  <a:pt x="0" y="76490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2" id="12"/>
          <p:cNvSpPr/>
          <p:nvPr/>
        </p:nvSpPr>
        <p:spPr>
          <a:xfrm flipH="false" flipV="false" rot="0">
            <a:off x="13386815" y="2469099"/>
            <a:ext cx="1705530" cy="1193871"/>
          </a:xfrm>
          <a:custGeom>
            <a:avLst/>
            <a:gdLst/>
            <a:ahLst/>
            <a:cxnLst/>
            <a:rect r="r" b="b" t="t" l="l"/>
            <a:pathLst>
              <a:path h="1193871" w="1705530">
                <a:moveTo>
                  <a:pt x="0" y="0"/>
                </a:moveTo>
                <a:lnTo>
                  <a:pt x="1705530" y="0"/>
                </a:lnTo>
                <a:lnTo>
                  <a:pt x="1705530" y="1193871"/>
                </a:lnTo>
                <a:lnTo>
                  <a:pt x="0" y="1193871"/>
                </a:lnTo>
                <a:lnTo>
                  <a:pt x="0" y="0"/>
                </a:lnTo>
                <a:close/>
              </a:path>
            </a:pathLst>
          </a:custGeom>
          <a:blipFill>
            <a:blip r:embed="rId7"/>
            <a:stretch>
              <a:fillRect l="0" t="0" r="0" b="0"/>
            </a:stretch>
          </a:blipFill>
        </p:spPr>
      </p:sp>
      <p:sp>
        <p:nvSpPr>
          <p:cNvPr name="Freeform 13" id="13"/>
          <p:cNvSpPr/>
          <p:nvPr/>
        </p:nvSpPr>
        <p:spPr>
          <a:xfrm flipH="false" flipV="false" rot="0">
            <a:off x="11487770" y="5261186"/>
            <a:ext cx="3604575" cy="900729"/>
          </a:xfrm>
          <a:custGeom>
            <a:avLst/>
            <a:gdLst/>
            <a:ahLst/>
            <a:cxnLst/>
            <a:rect r="r" b="b" t="t" l="l"/>
            <a:pathLst>
              <a:path h="900729" w="3604575">
                <a:moveTo>
                  <a:pt x="0" y="0"/>
                </a:moveTo>
                <a:lnTo>
                  <a:pt x="3604575" y="0"/>
                </a:lnTo>
                <a:lnTo>
                  <a:pt x="3604575" y="900730"/>
                </a:lnTo>
                <a:lnTo>
                  <a:pt x="0" y="900730"/>
                </a:lnTo>
                <a:lnTo>
                  <a:pt x="0" y="0"/>
                </a:lnTo>
                <a:close/>
              </a:path>
            </a:pathLst>
          </a:custGeom>
          <a:blipFill>
            <a:blip r:embed="rId8"/>
            <a:stretch>
              <a:fillRect l="-16291" t="-41912" r="-12218" b="-44019"/>
            </a:stretch>
          </a:blipFill>
        </p:spPr>
      </p:sp>
      <p:sp>
        <p:nvSpPr>
          <p:cNvPr name="Freeform 14" id="14"/>
          <p:cNvSpPr/>
          <p:nvPr/>
        </p:nvSpPr>
        <p:spPr>
          <a:xfrm flipH="false" flipV="false" rot="0">
            <a:off x="11487770" y="3849534"/>
            <a:ext cx="3604575" cy="1376292"/>
          </a:xfrm>
          <a:custGeom>
            <a:avLst/>
            <a:gdLst/>
            <a:ahLst/>
            <a:cxnLst/>
            <a:rect r="r" b="b" t="t" l="l"/>
            <a:pathLst>
              <a:path h="1376292" w="3604575">
                <a:moveTo>
                  <a:pt x="0" y="0"/>
                </a:moveTo>
                <a:lnTo>
                  <a:pt x="3604575" y="0"/>
                </a:lnTo>
                <a:lnTo>
                  <a:pt x="3604575" y="1376292"/>
                </a:lnTo>
                <a:lnTo>
                  <a:pt x="0" y="1376292"/>
                </a:lnTo>
                <a:lnTo>
                  <a:pt x="0" y="0"/>
                </a:lnTo>
                <a:close/>
              </a:path>
            </a:pathLst>
          </a:custGeom>
          <a:blipFill>
            <a:blip r:embed="rId9"/>
            <a:stretch>
              <a:fillRect l="0" t="0" r="0" b="0"/>
            </a:stretch>
          </a:blipFill>
        </p:spPr>
      </p:sp>
      <p:sp>
        <p:nvSpPr>
          <p:cNvPr name="Freeform 15" id="15"/>
          <p:cNvSpPr/>
          <p:nvPr/>
        </p:nvSpPr>
        <p:spPr>
          <a:xfrm flipH="false" flipV="false" rot="0">
            <a:off x="11627347" y="6161916"/>
            <a:ext cx="3308535" cy="1686341"/>
          </a:xfrm>
          <a:custGeom>
            <a:avLst/>
            <a:gdLst/>
            <a:ahLst/>
            <a:cxnLst/>
            <a:rect r="r" b="b" t="t" l="l"/>
            <a:pathLst>
              <a:path h="1686341" w="3308535">
                <a:moveTo>
                  <a:pt x="0" y="0"/>
                </a:moveTo>
                <a:lnTo>
                  <a:pt x="3308535" y="0"/>
                </a:lnTo>
                <a:lnTo>
                  <a:pt x="3308535" y="1686341"/>
                </a:lnTo>
                <a:lnTo>
                  <a:pt x="0" y="1686341"/>
                </a:lnTo>
                <a:lnTo>
                  <a:pt x="0" y="0"/>
                </a:lnTo>
                <a:close/>
              </a:path>
            </a:pathLst>
          </a:custGeom>
          <a:blipFill>
            <a:blip r:embed="rId10"/>
            <a:stretch>
              <a:fillRect l="-33044" t="-10685" r="-38008" b="-16208"/>
            </a:stretch>
          </a:blipFill>
        </p:spPr>
      </p:sp>
      <p:sp>
        <p:nvSpPr>
          <p:cNvPr name="Freeform 16" id="16"/>
          <p:cNvSpPr/>
          <p:nvPr/>
        </p:nvSpPr>
        <p:spPr>
          <a:xfrm flipH="false" flipV="false" rot="0">
            <a:off x="11487770" y="2438743"/>
            <a:ext cx="1320244" cy="1224227"/>
          </a:xfrm>
          <a:custGeom>
            <a:avLst/>
            <a:gdLst/>
            <a:ahLst/>
            <a:cxnLst/>
            <a:rect r="r" b="b" t="t" l="l"/>
            <a:pathLst>
              <a:path h="1224227" w="1320244">
                <a:moveTo>
                  <a:pt x="0" y="0"/>
                </a:moveTo>
                <a:lnTo>
                  <a:pt x="1320245" y="0"/>
                </a:lnTo>
                <a:lnTo>
                  <a:pt x="1320245" y="1224227"/>
                </a:lnTo>
                <a:lnTo>
                  <a:pt x="0" y="1224227"/>
                </a:lnTo>
                <a:lnTo>
                  <a:pt x="0" y="0"/>
                </a:lnTo>
                <a:close/>
              </a:path>
            </a:pathLst>
          </a:custGeom>
          <a:blipFill>
            <a:blip r:embed="rId11"/>
            <a:stretch>
              <a:fillRect l="-36283" t="-45059" r="-38098" b="-42999"/>
            </a:stretch>
          </a:blipFill>
        </p:spPr>
      </p:sp>
      <p:sp>
        <p:nvSpPr>
          <p:cNvPr name="TextBox 17" id="17"/>
          <p:cNvSpPr txBox="true"/>
          <p:nvPr/>
        </p:nvSpPr>
        <p:spPr>
          <a:xfrm rot="0">
            <a:off x="2013255" y="2316559"/>
            <a:ext cx="8408603" cy="940921"/>
          </a:xfrm>
          <a:prstGeom prst="rect">
            <a:avLst/>
          </a:prstGeom>
        </p:spPr>
        <p:txBody>
          <a:bodyPr anchor="t" rtlCol="false" tIns="0" lIns="0" bIns="0" rIns="0">
            <a:spAutoFit/>
          </a:bodyPr>
          <a:lstStyle/>
          <a:p>
            <a:pPr algn="l">
              <a:lnSpc>
                <a:spcPts val="7440"/>
              </a:lnSpc>
            </a:pPr>
            <a:r>
              <a:rPr lang="en-US" sz="6000">
                <a:solidFill>
                  <a:srgbClr val="000000"/>
                </a:solidFill>
                <a:latin typeface="Inter Bold"/>
              </a:rPr>
              <a:t>OUR VALUED CLIENTS</a:t>
            </a:r>
          </a:p>
        </p:txBody>
      </p:sp>
      <p:sp>
        <p:nvSpPr>
          <p:cNvPr name="TextBox 18" id="18"/>
          <p:cNvSpPr txBox="true"/>
          <p:nvPr/>
        </p:nvSpPr>
        <p:spPr>
          <a:xfrm rot="0">
            <a:off x="2013255" y="3254528"/>
            <a:ext cx="5396698" cy="816610"/>
          </a:xfrm>
          <a:prstGeom prst="rect">
            <a:avLst/>
          </a:prstGeom>
        </p:spPr>
        <p:txBody>
          <a:bodyPr anchor="t" rtlCol="false" tIns="0" lIns="0" bIns="0" rIns="0">
            <a:spAutoFit/>
          </a:bodyPr>
          <a:lstStyle/>
          <a:p>
            <a:pPr algn="l">
              <a:lnSpc>
                <a:spcPts val="2239"/>
              </a:lnSpc>
              <a:spcBef>
                <a:spcPct val="0"/>
              </a:spcBef>
            </a:pPr>
            <a:r>
              <a:rPr lang="en-US" sz="1599">
                <a:solidFill>
                  <a:srgbClr val="201E1E"/>
                </a:solidFill>
                <a:latin typeface="Open Sans"/>
              </a:rPr>
              <a:t>Since 2019, Risaka Group has been providing services directly and as a subcontractor to the following companies.</a:t>
            </a:r>
          </a:p>
        </p:txBody>
      </p:sp>
      <p:sp>
        <p:nvSpPr>
          <p:cNvPr name="TextBox 19" id="19"/>
          <p:cNvSpPr txBox="true"/>
          <p:nvPr/>
        </p:nvSpPr>
        <p:spPr>
          <a:xfrm rot="0">
            <a:off x="1837276" y="4642638"/>
            <a:ext cx="7442281" cy="2362448"/>
          </a:xfrm>
          <a:prstGeom prst="rect">
            <a:avLst/>
          </a:prstGeom>
        </p:spPr>
        <p:txBody>
          <a:bodyPr anchor="t" rtlCol="false" tIns="0" lIns="0" bIns="0" rIns="0">
            <a:spAutoFit/>
          </a:bodyPr>
          <a:lstStyle/>
          <a:p>
            <a:pPr algn="l" marL="589756" indent="-294878" lvl="1">
              <a:lnSpc>
                <a:spcPts val="3824"/>
              </a:lnSpc>
              <a:buFont typeface="Arial"/>
              <a:buChar char="•"/>
            </a:pPr>
            <a:r>
              <a:rPr lang="en-US" sz="2731">
                <a:solidFill>
                  <a:srgbClr val="3A3A3B"/>
                </a:solidFill>
                <a:latin typeface="Open Sans Bold"/>
              </a:rPr>
              <a:t>Mast Services</a:t>
            </a:r>
          </a:p>
          <a:p>
            <a:pPr algn="l" marL="589756" indent="-294878" lvl="1">
              <a:lnSpc>
                <a:spcPts val="3824"/>
              </a:lnSpc>
              <a:buFont typeface="Arial"/>
              <a:buChar char="•"/>
            </a:pPr>
            <a:r>
              <a:rPr lang="en-US" sz="2731">
                <a:solidFill>
                  <a:srgbClr val="3A3A3B"/>
                </a:solidFill>
                <a:latin typeface="Open Sans Bold"/>
              </a:rPr>
              <a:t>Telinno Consulting</a:t>
            </a:r>
          </a:p>
          <a:p>
            <a:pPr algn="l" marL="589756" indent="-294878" lvl="1">
              <a:lnSpc>
                <a:spcPts val="3824"/>
              </a:lnSpc>
              <a:buFont typeface="Arial"/>
              <a:buChar char="•"/>
            </a:pPr>
            <a:r>
              <a:rPr lang="en-US" sz="2731">
                <a:solidFill>
                  <a:srgbClr val="3A3A3B"/>
                </a:solidFill>
                <a:latin typeface="Open Sans Bold"/>
              </a:rPr>
              <a:t>Senza Manje Amalgamated Consultants</a:t>
            </a:r>
          </a:p>
          <a:p>
            <a:pPr algn="l" marL="589756" indent="-294878" lvl="1">
              <a:lnSpc>
                <a:spcPts val="3824"/>
              </a:lnSpc>
              <a:buFont typeface="Arial"/>
              <a:buChar char="•"/>
            </a:pPr>
            <a:r>
              <a:rPr lang="en-US" sz="2731">
                <a:solidFill>
                  <a:srgbClr val="3A3A3B"/>
                </a:solidFill>
                <a:latin typeface="Open Sans Bold"/>
              </a:rPr>
              <a:t>Vodacom </a:t>
            </a:r>
            <a:r>
              <a:rPr lang="en-US" sz="2731">
                <a:solidFill>
                  <a:srgbClr val="3A3A3B"/>
                </a:solidFill>
                <a:latin typeface="Open Sans Bold"/>
              </a:rPr>
              <a:t> </a:t>
            </a:r>
          </a:p>
          <a:p>
            <a:pPr algn="l" marL="589756" indent="-294878" lvl="1">
              <a:lnSpc>
                <a:spcPts val="3824"/>
              </a:lnSpc>
              <a:spcBef>
                <a:spcPct val="0"/>
              </a:spcBef>
              <a:buFont typeface="Arial"/>
              <a:buChar char="•"/>
            </a:pPr>
            <a:r>
              <a:rPr lang="en-US" sz="2731">
                <a:solidFill>
                  <a:srgbClr val="3A3A3B"/>
                </a:solidFill>
                <a:latin typeface="Open Sans Bold"/>
              </a:rPr>
              <a:t>Billfort Group</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9136789" cy="10287000"/>
            <a:chOff x="0" y="0"/>
            <a:chExt cx="2406397" cy="2709333"/>
          </a:xfrm>
        </p:grpSpPr>
        <p:sp>
          <p:nvSpPr>
            <p:cNvPr name="Freeform 3" id="3"/>
            <p:cNvSpPr/>
            <p:nvPr/>
          </p:nvSpPr>
          <p:spPr>
            <a:xfrm flipH="false" flipV="false" rot="0">
              <a:off x="0" y="0"/>
              <a:ext cx="2406397" cy="2709333"/>
            </a:xfrm>
            <a:custGeom>
              <a:avLst/>
              <a:gdLst/>
              <a:ahLst/>
              <a:cxnLst/>
              <a:rect r="r" b="b" t="t" l="l"/>
              <a:pathLst>
                <a:path h="2709333" w="2406397">
                  <a:moveTo>
                    <a:pt x="0" y="0"/>
                  </a:moveTo>
                  <a:lnTo>
                    <a:pt x="2406397" y="0"/>
                  </a:lnTo>
                  <a:lnTo>
                    <a:pt x="2406397" y="2709333"/>
                  </a:lnTo>
                  <a:lnTo>
                    <a:pt x="0" y="2709333"/>
                  </a:lnTo>
                  <a:close/>
                </a:path>
              </a:pathLst>
            </a:custGeom>
            <a:solidFill>
              <a:srgbClr val="2C2C31"/>
            </a:solidFill>
          </p:spPr>
        </p:sp>
        <p:sp>
          <p:nvSpPr>
            <p:cNvPr name="TextBox 4" id="4"/>
            <p:cNvSpPr txBox="true"/>
            <p:nvPr/>
          </p:nvSpPr>
          <p:spPr>
            <a:xfrm>
              <a:off x="0" y="47625"/>
              <a:ext cx="2406397" cy="2661708"/>
            </a:xfrm>
            <a:prstGeom prst="rect">
              <a:avLst/>
            </a:prstGeom>
          </p:spPr>
          <p:txBody>
            <a:bodyPr anchor="ctr" rtlCol="false" tIns="50800" lIns="50800" bIns="50800" rIns="50800"/>
            <a:lstStyle/>
            <a:p>
              <a:pPr algn="ctr">
                <a:lnSpc>
                  <a:spcPts val="2399"/>
                </a:lnSpc>
              </a:pPr>
            </a:p>
          </p:txBody>
        </p:sp>
      </p:grpSp>
      <p:grpSp>
        <p:nvGrpSpPr>
          <p:cNvPr name="Group 5" id="5"/>
          <p:cNvGrpSpPr/>
          <p:nvPr/>
        </p:nvGrpSpPr>
        <p:grpSpPr>
          <a:xfrm rot="0">
            <a:off x="9667840" y="1724306"/>
            <a:ext cx="4079265" cy="6068340"/>
            <a:chOff x="0" y="0"/>
            <a:chExt cx="5439019" cy="8091121"/>
          </a:xfrm>
        </p:grpSpPr>
        <p:pic>
          <p:nvPicPr>
            <p:cNvPr name="Picture 6" id="6"/>
            <p:cNvPicPr>
              <a:picLocks noChangeAspect="true"/>
            </p:cNvPicPr>
            <p:nvPr/>
          </p:nvPicPr>
          <p:blipFill>
            <a:blip r:embed="rId2"/>
            <a:srcRect l="36901" t="0" r="36901" b="0"/>
            <a:stretch>
              <a:fillRect/>
            </a:stretch>
          </p:blipFill>
          <p:spPr>
            <a:xfrm flipH="false" flipV="false">
              <a:off x="0" y="0"/>
              <a:ext cx="5439019" cy="8091121"/>
            </a:xfrm>
            <a:prstGeom prst="rect">
              <a:avLst/>
            </a:prstGeom>
          </p:spPr>
        </p:pic>
      </p:grpSp>
      <p:grpSp>
        <p:nvGrpSpPr>
          <p:cNvPr name="Group 7" id="7"/>
          <p:cNvGrpSpPr/>
          <p:nvPr/>
        </p:nvGrpSpPr>
        <p:grpSpPr>
          <a:xfrm rot="0">
            <a:off x="13747105" y="1724306"/>
            <a:ext cx="4079265" cy="6068340"/>
            <a:chOff x="0" y="0"/>
            <a:chExt cx="5439019" cy="8091121"/>
          </a:xfrm>
        </p:grpSpPr>
        <p:pic>
          <p:nvPicPr>
            <p:cNvPr name="Picture 8" id="8"/>
            <p:cNvPicPr>
              <a:picLocks noChangeAspect="true"/>
            </p:cNvPicPr>
            <p:nvPr/>
          </p:nvPicPr>
          <p:blipFill>
            <a:blip r:embed="rId2"/>
            <a:srcRect l="36901" t="0" r="36901" b="0"/>
            <a:stretch>
              <a:fillRect/>
            </a:stretch>
          </p:blipFill>
          <p:spPr>
            <a:xfrm flipH="false" flipV="false">
              <a:off x="0" y="0"/>
              <a:ext cx="5439019" cy="8091121"/>
            </a:xfrm>
            <a:prstGeom prst="rect">
              <a:avLst/>
            </a:prstGeom>
          </p:spPr>
        </p:pic>
      </p:grpSp>
      <p:grpSp>
        <p:nvGrpSpPr>
          <p:cNvPr name="Group 9" id="9"/>
          <p:cNvGrpSpPr/>
          <p:nvPr/>
        </p:nvGrpSpPr>
        <p:grpSpPr>
          <a:xfrm rot="0">
            <a:off x="9667840" y="7792647"/>
            <a:ext cx="4082823" cy="1596956"/>
            <a:chOff x="0" y="0"/>
            <a:chExt cx="895753" cy="350365"/>
          </a:xfrm>
        </p:grpSpPr>
        <p:sp>
          <p:nvSpPr>
            <p:cNvPr name="Freeform 10" id="10"/>
            <p:cNvSpPr/>
            <p:nvPr/>
          </p:nvSpPr>
          <p:spPr>
            <a:xfrm flipH="false" flipV="false" rot="0">
              <a:off x="0" y="0"/>
              <a:ext cx="895753" cy="350365"/>
            </a:xfrm>
            <a:custGeom>
              <a:avLst/>
              <a:gdLst/>
              <a:ahLst/>
              <a:cxnLst/>
              <a:rect r="r" b="b" t="t" l="l"/>
              <a:pathLst>
                <a:path h="350365" w="895753">
                  <a:moveTo>
                    <a:pt x="0" y="0"/>
                  </a:moveTo>
                  <a:lnTo>
                    <a:pt x="895753" y="0"/>
                  </a:lnTo>
                  <a:lnTo>
                    <a:pt x="895753" y="350365"/>
                  </a:lnTo>
                  <a:lnTo>
                    <a:pt x="0" y="350365"/>
                  </a:lnTo>
                  <a:close/>
                </a:path>
              </a:pathLst>
            </a:custGeom>
            <a:solidFill>
              <a:srgbClr val="017CC2"/>
            </a:solidFill>
          </p:spPr>
        </p:sp>
        <p:sp>
          <p:nvSpPr>
            <p:cNvPr name="TextBox 11" id="11"/>
            <p:cNvSpPr txBox="true"/>
            <p:nvPr/>
          </p:nvSpPr>
          <p:spPr>
            <a:xfrm>
              <a:off x="0" y="47625"/>
              <a:ext cx="895753" cy="302740"/>
            </a:xfrm>
            <a:prstGeom prst="rect">
              <a:avLst/>
            </a:prstGeom>
          </p:spPr>
          <p:txBody>
            <a:bodyPr anchor="ctr" rtlCol="false" tIns="50800" lIns="50800" bIns="50800" rIns="50800"/>
            <a:lstStyle/>
            <a:p>
              <a:pPr algn="ctr">
                <a:lnSpc>
                  <a:spcPts val="2399"/>
                </a:lnSpc>
              </a:pPr>
            </a:p>
          </p:txBody>
        </p:sp>
      </p:grpSp>
      <p:grpSp>
        <p:nvGrpSpPr>
          <p:cNvPr name="Group 12" id="12"/>
          <p:cNvGrpSpPr/>
          <p:nvPr/>
        </p:nvGrpSpPr>
        <p:grpSpPr>
          <a:xfrm rot="0">
            <a:off x="13750663" y="7792647"/>
            <a:ext cx="4083422" cy="1596956"/>
            <a:chOff x="0" y="0"/>
            <a:chExt cx="895885" cy="350365"/>
          </a:xfrm>
        </p:grpSpPr>
        <p:sp>
          <p:nvSpPr>
            <p:cNvPr name="Freeform 13" id="13"/>
            <p:cNvSpPr/>
            <p:nvPr/>
          </p:nvSpPr>
          <p:spPr>
            <a:xfrm flipH="false" flipV="false" rot="0">
              <a:off x="0" y="0"/>
              <a:ext cx="895885" cy="350365"/>
            </a:xfrm>
            <a:custGeom>
              <a:avLst/>
              <a:gdLst/>
              <a:ahLst/>
              <a:cxnLst/>
              <a:rect r="r" b="b" t="t" l="l"/>
              <a:pathLst>
                <a:path h="350365" w="895885">
                  <a:moveTo>
                    <a:pt x="0" y="0"/>
                  </a:moveTo>
                  <a:lnTo>
                    <a:pt x="895885" y="0"/>
                  </a:lnTo>
                  <a:lnTo>
                    <a:pt x="895885" y="350365"/>
                  </a:lnTo>
                  <a:lnTo>
                    <a:pt x="0" y="350365"/>
                  </a:lnTo>
                  <a:close/>
                </a:path>
              </a:pathLst>
            </a:custGeom>
            <a:solidFill>
              <a:srgbClr val="BD3D41"/>
            </a:solidFill>
          </p:spPr>
        </p:sp>
        <p:sp>
          <p:nvSpPr>
            <p:cNvPr name="TextBox 14" id="14"/>
            <p:cNvSpPr txBox="true"/>
            <p:nvPr/>
          </p:nvSpPr>
          <p:spPr>
            <a:xfrm>
              <a:off x="0" y="47625"/>
              <a:ext cx="895885" cy="302740"/>
            </a:xfrm>
            <a:prstGeom prst="rect">
              <a:avLst/>
            </a:prstGeom>
          </p:spPr>
          <p:txBody>
            <a:bodyPr anchor="ctr" rtlCol="false" tIns="50800" lIns="50800" bIns="50800" rIns="50800"/>
            <a:lstStyle/>
            <a:p>
              <a:pPr algn="ctr">
                <a:lnSpc>
                  <a:spcPts val="2399"/>
                </a:lnSpc>
              </a:pPr>
            </a:p>
          </p:txBody>
        </p:sp>
      </p:grpSp>
      <p:grpSp>
        <p:nvGrpSpPr>
          <p:cNvPr name="Group 15" id="15"/>
          <p:cNvGrpSpPr/>
          <p:nvPr/>
        </p:nvGrpSpPr>
        <p:grpSpPr>
          <a:xfrm rot="0">
            <a:off x="385996" y="2223679"/>
            <a:ext cx="1450492" cy="74846"/>
            <a:chOff x="0" y="0"/>
            <a:chExt cx="257950" cy="13310"/>
          </a:xfrm>
        </p:grpSpPr>
        <p:sp>
          <p:nvSpPr>
            <p:cNvPr name="Freeform 16" id="16"/>
            <p:cNvSpPr/>
            <p:nvPr/>
          </p:nvSpPr>
          <p:spPr>
            <a:xfrm flipH="false" flipV="false" rot="0">
              <a:off x="0" y="0"/>
              <a:ext cx="257950" cy="13310"/>
            </a:xfrm>
            <a:custGeom>
              <a:avLst/>
              <a:gdLst/>
              <a:ahLst/>
              <a:cxnLst/>
              <a:rect r="r" b="b" t="t" l="l"/>
              <a:pathLst>
                <a:path h="13310" w="257950">
                  <a:moveTo>
                    <a:pt x="0" y="0"/>
                  </a:moveTo>
                  <a:lnTo>
                    <a:pt x="257950" y="0"/>
                  </a:lnTo>
                  <a:lnTo>
                    <a:pt x="257950" y="13310"/>
                  </a:lnTo>
                  <a:lnTo>
                    <a:pt x="0" y="13310"/>
                  </a:lnTo>
                  <a:close/>
                </a:path>
              </a:pathLst>
            </a:custGeom>
            <a:solidFill>
              <a:srgbClr val="2488CA"/>
            </a:solidFill>
          </p:spPr>
        </p:sp>
        <p:sp>
          <p:nvSpPr>
            <p:cNvPr name="TextBox 17" id="17"/>
            <p:cNvSpPr txBox="true"/>
            <p:nvPr/>
          </p:nvSpPr>
          <p:spPr>
            <a:xfrm>
              <a:off x="0" y="47625"/>
              <a:ext cx="257950" cy="-34315"/>
            </a:xfrm>
            <a:prstGeom prst="rect">
              <a:avLst/>
            </a:prstGeom>
          </p:spPr>
          <p:txBody>
            <a:bodyPr anchor="ctr" rtlCol="false" tIns="50800" lIns="50800" bIns="50800" rIns="50800"/>
            <a:lstStyle/>
            <a:p>
              <a:pPr algn="ctr">
                <a:lnSpc>
                  <a:spcPts val="2399"/>
                </a:lnSpc>
              </a:pPr>
            </a:p>
          </p:txBody>
        </p:sp>
      </p:grpSp>
      <p:sp>
        <p:nvSpPr>
          <p:cNvPr name="TextBox 18" id="18"/>
          <p:cNvSpPr txBox="true"/>
          <p:nvPr/>
        </p:nvSpPr>
        <p:spPr>
          <a:xfrm rot="0">
            <a:off x="385996" y="1667156"/>
            <a:ext cx="4182398" cy="556523"/>
          </a:xfrm>
          <a:prstGeom prst="rect">
            <a:avLst/>
          </a:prstGeom>
        </p:spPr>
        <p:txBody>
          <a:bodyPr anchor="t" rtlCol="false" tIns="0" lIns="0" bIns="0" rIns="0">
            <a:spAutoFit/>
          </a:bodyPr>
          <a:lstStyle/>
          <a:p>
            <a:pPr algn="l">
              <a:lnSpc>
                <a:spcPts val="4593"/>
              </a:lnSpc>
            </a:pPr>
            <a:r>
              <a:rPr lang="en-US" sz="3304">
                <a:solidFill>
                  <a:srgbClr val="FFFFFF"/>
                </a:solidFill>
                <a:latin typeface="League Spartan"/>
              </a:rPr>
              <a:t>LESEGO SATHEKGE</a:t>
            </a:r>
          </a:p>
        </p:txBody>
      </p:sp>
      <p:sp>
        <p:nvSpPr>
          <p:cNvPr name="TextBox 19" id="19"/>
          <p:cNvSpPr txBox="true"/>
          <p:nvPr/>
        </p:nvSpPr>
        <p:spPr>
          <a:xfrm rot="0">
            <a:off x="385996" y="2423933"/>
            <a:ext cx="4674712" cy="2472804"/>
          </a:xfrm>
          <a:prstGeom prst="rect">
            <a:avLst/>
          </a:prstGeom>
        </p:spPr>
        <p:txBody>
          <a:bodyPr anchor="t" rtlCol="false" tIns="0" lIns="0" bIns="0" rIns="0">
            <a:spAutoFit/>
          </a:bodyPr>
          <a:lstStyle/>
          <a:p>
            <a:pPr algn="l">
              <a:lnSpc>
                <a:spcPts val="2799"/>
              </a:lnSpc>
            </a:pPr>
            <a:r>
              <a:rPr lang="en-US" sz="1999" spc="77">
                <a:solidFill>
                  <a:srgbClr val="FFFFFF"/>
                </a:solidFill>
                <a:latin typeface="Poppins"/>
              </a:rPr>
              <a:t>An LLB graduate, Lesego is a young, vibrant &amp; seasoned product specialist. She has been with Risaka since the age of 19 and has grown with the company to earn her position as the Director.</a:t>
            </a:r>
          </a:p>
        </p:txBody>
      </p:sp>
      <p:sp>
        <p:nvSpPr>
          <p:cNvPr name="TextBox 20" id="20"/>
          <p:cNvSpPr txBox="true"/>
          <p:nvPr/>
        </p:nvSpPr>
        <p:spPr>
          <a:xfrm rot="0">
            <a:off x="2723353" y="669999"/>
            <a:ext cx="4065327" cy="358701"/>
          </a:xfrm>
          <a:prstGeom prst="rect">
            <a:avLst/>
          </a:prstGeom>
        </p:spPr>
        <p:txBody>
          <a:bodyPr anchor="t" rtlCol="false" tIns="0" lIns="0" bIns="0" rIns="0">
            <a:spAutoFit/>
          </a:bodyPr>
          <a:lstStyle/>
          <a:p>
            <a:pPr algn="l">
              <a:lnSpc>
                <a:spcPts val="2799"/>
              </a:lnSpc>
            </a:pPr>
            <a:r>
              <a:rPr lang="en-US" sz="1999">
                <a:solidFill>
                  <a:srgbClr val="FFFFFF"/>
                </a:solidFill>
                <a:latin typeface="Poppins"/>
              </a:rPr>
              <a:t>Meet Our Team</a:t>
            </a:r>
          </a:p>
        </p:txBody>
      </p:sp>
      <p:sp>
        <p:nvSpPr>
          <p:cNvPr name="AutoShape 21" id="21"/>
          <p:cNvSpPr/>
          <p:nvPr/>
        </p:nvSpPr>
        <p:spPr>
          <a:xfrm rot="0">
            <a:off x="7354826" y="1160446"/>
            <a:ext cx="10933174" cy="0"/>
          </a:xfrm>
          <a:prstGeom prst="line">
            <a:avLst/>
          </a:prstGeom>
          <a:ln cap="flat" w="19050">
            <a:solidFill>
              <a:srgbClr val="AB2222"/>
            </a:solidFill>
            <a:prstDash val="solid"/>
            <a:headEnd type="none" len="sm" w="sm"/>
            <a:tailEnd type="none" len="sm" w="sm"/>
          </a:ln>
        </p:spPr>
      </p:sp>
      <p:sp>
        <p:nvSpPr>
          <p:cNvPr name="TextBox 22" id="22"/>
          <p:cNvSpPr txBox="true"/>
          <p:nvPr/>
        </p:nvSpPr>
        <p:spPr>
          <a:xfrm rot="0">
            <a:off x="10048732" y="8266034"/>
            <a:ext cx="3341863" cy="400202"/>
          </a:xfrm>
          <a:prstGeom prst="rect">
            <a:avLst/>
          </a:prstGeom>
        </p:spPr>
        <p:txBody>
          <a:bodyPr anchor="t" rtlCol="false" tIns="0" lIns="0" bIns="0" rIns="0">
            <a:spAutoFit/>
          </a:bodyPr>
          <a:lstStyle/>
          <a:p>
            <a:pPr algn="l">
              <a:lnSpc>
                <a:spcPts val="3169"/>
              </a:lnSpc>
            </a:pPr>
            <a:r>
              <a:rPr lang="en-US" sz="2641">
                <a:solidFill>
                  <a:srgbClr val="FFFFFF"/>
                </a:solidFill>
                <a:latin typeface="League Spartan"/>
              </a:rPr>
              <a:t>LESEGO SATHEKGE</a:t>
            </a:r>
          </a:p>
        </p:txBody>
      </p:sp>
      <p:sp>
        <p:nvSpPr>
          <p:cNvPr name="TextBox 23" id="23"/>
          <p:cNvSpPr txBox="true"/>
          <p:nvPr/>
        </p:nvSpPr>
        <p:spPr>
          <a:xfrm rot="0">
            <a:off x="14226748" y="8223350"/>
            <a:ext cx="3603180" cy="400202"/>
          </a:xfrm>
          <a:prstGeom prst="rect">
            <a:avLst/>
          </a:prstGeom>
        </p:spPr>
        <p:txBody>
          <a:bodyPr anchor="t" rtlCol="false" tIns="0" lIns="0" bIns="0" rIns="0">
            <a:spAutoFit/>
          </a:bodyPr>
          <a:lstStyle/>
          <a:p>
            <a:pPr algn="l">
              <a:lnSpc>
                <a:spcPts val="3169"/>
              </a:lnSpc>
            </a:pPr>
            <a:r>
              <a:rPr lang="en-US" sz="2641">
                <a:solidFill>
                  <a:srgbClr val="FFFFFF"/>
                </a:solidFill>
                <a:latin typeface="League Spartan"/>
              </a:rPr>
              <a:t>NYIKO MABUNDA</a:t>
            </a:r>
          </a:p>
        </p:txBody>
      </p:sp>
      <p:sp>
        <p:nvSpPr>
          <p:cNvPr name="TextBox 24" id="24"/>
          <p:cNvSpPr txBox="true"/>
          <p:nvPr/>
        </p:nvSpPr>
        <p:spPr>
          <a:xfrm rot="0">
            <a:off x="10252311" y="8638621"/>
            <a:ext cx="2934705" cy="368202"/>
          </a:xfrm>
          <a:prstGeom prst="rect">
            <a:avLst/>
          </a:prstGeom>
        </p:spPr>
        <p:txBody>
          <a:bodyPr anchor="t" rtlCol="false" tIns="0" lIns="0" bIns="0" rIns="0">
            <a:spAutoFit/>
          </a:bodyPr>
          <a:lstStyle/>
          <a:p>
            <a:pPr algn="l">
              <a:lnSpc>
                <a:spcPts val="2801"/>
              </a:lnSpc>
            </a:pPr>
            <a:r>
              <a:rPr lang="en-US" sz="2000">
                <a:solidFill>
                  <a:srgbClr val="FFFFFF"/>
                </a:solidFill>
                <a:latin typeface="Poppins Italics"/>
              </a:rPr>
              <a:t>Chief Operating Officer</a:t>
            </a:r>
          </a:p>
        </p:txBody>
      </p:sp>
      <p:sp>
        <p:nvSpPr>
          <p:cNvPr name="TextBox 25" id="25"/>
          <p:cNvSpPr txBox="true"/>
          <p:nvPr/>
        </p:nvSpPr>
        <p:spPr>
          <a:xfrm rot="0">
            <a:off x="14412695" y="8565258"/>
            <a:ext cx="3231285" cy="428673"/>
          </a:xfrm>
          <a:prstGeom prst="rect">
            <a:avLst/>
          </a:prstGeom>
        </p:spPr>
        <p:txBody>
          <a:bodyPr anchor="t" rtlCol="false" tIns="0" lIns="0" bIns="0" rIns="0">
            <a:spAutoFit/>
          </a:bodyPr>
          <a:lstStyle/>
          <a:p>
            <a:pPr algn="l">
              <a:lnSpc>
                <a:spcPts val="3361"/>
              </a:lnSpc>
            </a:pPr>
            <a:r>
              <a:rPr lang="en-US" sz="2400">
                <a:solidFill>
                  <a:srgbClr val="FFFFFF"/>
                </a:solidFill>
                <a:latin typeface="Poppins Italics"/>
              </a:rPr>
              <a:t>Managing Director</a:t>
            </a:r>
          </a:p>
        </p:txBody>
      </p:sp>
      <p:sp>
        <p:nvSpPr>
          <p:cNvPr name="TextBox 26" id="26"/>
          <p:cNvSpPr txBox="true"/>
          <p:nvPr/>
        </p:nvSpPr>
        <p:spPr>
          <a:xfrm rot="0">
            <a:off x="14034310" y="9728087"/>
            <a:ext cx="4065327" cy="325643"/>
          </a:xfrm>
          <a:prstGeom prst="rect">
            <a:avLst/>
          </a:prstGeom>
        </p:spPr>
        <p:txBody>
          <a:bodyPr anchor="t" rtlCol="false" tIns="0" lIns="0" bIns="0" rIns="0">
            <a:spAutoFit/>
          </a:bodyPr>
          <a:lstStyle/>
          <a:p>
            <a:pPr algn="r">
              <a:lnSpc>
                <a:spcPts val="2520"/>
              </a:lnSpc>
            </a:pPr>
            <a:r>
              <a:rPr lang="en-US" sz="1800">
                <a:solidFill>
                  <a:srgbClr val="2C2C31"/>
                </a:solidFill>
                <a:latin typeface="Poppins"/>
              </a:rPr>
              <a:t>RISAKA GROUP</a:t>
            </a:r>
          </a:p>
        </p:txBody>
      </p:sp>
      <p:sp>
        <p:nvSpPr>
          <p:cNvPr name="AutoShape 27" id="27"/>
          <p:cNvSpPr/>
          <p:nvPr/>
        </p:nvSpPr>
        <p:spPr>
          <a:xfrm>
            <a:off x="7964647" y="9928998"/>
            <a:ext cx="6718701" cy="0"/>
          </a:xfrm>
          <a:prstGeom prst="line">
            <a:avLst/>
          </a:prstGeom>
          <a:ln cap="flat" w="19050">
            <a:solidFill>
              <a:srgbClr val="AB2222"/>
            </a:solidFill>
            <a:prstDash val="solid"/>
            <a:headEnd type="none" len="sm" w="sm"/>
            <a:tailEnd type="none" len="sm" w="sm"/>
          </a:ln>
        </p:spPr>
      </p:sp>
      <p:sp>
        <p:nvSpPr>
          <p:cNvPr name="TextBox 28" id="28"/>
          <p:cNvSpPr txBox="true"/>
          <p:nvPr/>
        </p:nvSpPr>
        <p:spPr>
          <a:xfrm rot="0">
            <a:off x="10815377" y="1265820"/>
            <a:ext cx="5863456" cy="324538"/>
          </a:xfrm>
          <a:prstGeom prst="rect">
            <a:avLst/>
          </a:prstGeom>
        </p:spPr>
        <p:txBody>
          <a:bodyPr anchor="t" rtlCol="false" tIns="0" lIns="0" bIns="0" rIns="0">
            <a:spAutoFit/>
          </a:bodyPr>
          <a:lstStyle/>
          <a:p>
            <a:pPr algn="l">
              <a:lnSpc>
                <a:spcPts val="2578"/>
              </a:lnSpc>
            </a:pPr>
            <a:r>
              <a:rPr lang="en-US" sz="1842">
                <a:solidFill>
                  <a:srgbClr val="000000"/>
                </a:solidFill>
                <a:latin typeface="Poppins Italics"/>
              </a:rPr>
              <a:t>[ Cooperate Photo Full Body Picture or Half Body ] </a:t>
            </a:r>
          </a:p>
        </p:txBody>
      </p:sp>
      <p:grpSp>
        <p:nvGrpSpPr>
          <p:cNvPr name="Group 29" id="29"/>
          <p:cNvGrpSpPr/>
          <p:nvPr/>
        </p:nvGrpSpPr>
        <p:grpSpPr>
          <a:xfrm rot="0">
            <a:off x="385996" y="6504928"/>
            <a:ext cx="1450492" cy="74846"/>
            <a:chOff x="0" y="0"/>
            <a:chExt cx="257950" cy="13310"/>
          </a:xfrm>
        </p:grpSpPr>
        <p:sp>
          <p:nvSpPr>
            <p:cNvPr name="Freeform 30" id="30"/>
            <p:cNvSpPr/>
            <p:nvPr/>
          </p:nvSpPr>
          <p:spPr>
            <a:xfrm flipH="false" flipV="false" rot="0">
              <a:off x="0" y="0"/>
              <a:ext cx="257950" cy="13310"/>
            </a:xfrm>
            <a:custGeom>
              <a:avLst/>
              <a:gdLst/>
              <a:ahLst/>
              <a:cxnLst/>
              <a:rect r="r" b="b" t="t" l="l"/>
              <a:pathLst>
                <a:path h="13310" w="257950">
                  <a:moveTo>
                    <a:pt x="0" y="0"/>
                  </a:moveTo>
                  <a:lnTo>
                    <a:pt x="257950" y="0"/>
                  </a:lnTo>
                  <a:lnTo>
                    <a:pt x="257950" y="13310"/>
                  </a:lnTo>
                  <a:lnTo>
                    <a:pt x="0" y="13310"/>
                  </a:lnTo>
                  <a:close/>
                </a:path>
              </a:pathLst>
            </a:custGeom>
            <a:solidFill>
              <a:srgbClr val="2488CA"/>
            </a:solidFill>
          </p:spPr>
        </p:sp>
        <p:sp>
          <p:nvSpPr>
            <p:cNvPr name="TextBox 31" id="31"/>
            <p:cNvSpPr txBox="true"/>
            <p:nvPr/>
          </p:nvSpPr>
          <p:spPr>
            <a:xfrm>
              <a:off x="0" y="47625"/>
              <a:ext cx="257950" cy="-34315"/>
            </a:xfrm>
            <a:prstGeom prst="rect">
              <a:avLst/>
            </a:prstGeom>
          </p:spPr>
          <p:txBody>
            <a:bodyPr anchor="ctr" rtlCol="false" tIns="50800" lIns="50800" bIns="50800" rIns="50800"/>
            <a:lstStyle/>
            <a:p>
              <a:pPr algn="ctr">
                <a:lnSpc>
                  <a:spcPts val="2399"/>
                </a:lnSpc>
              </a:pPr>
            </a:p>
          </p:txBody>
        </p:sp>
      </p:grpSp>
      <p:sp>
        <p:nvSpPr>
          <p:cNvPr name="TextBox 32" id="32"/>
          <p:cNvSpPr txBox="true"/>
          <p:nvPr/>
        </p:nvSpPr>
        <p:spPr>
          <a:xfrm rot="0">
            <a:off x="385996" y="5948405"/>
            <a:ext cx="3900711" cy="556523"/>
          </a:xfrm>
          <a:prstGeom prst="rect">
            <a:avLst/>
          </a:prstGeom>
        </p:spPr>
        <p:txBody>
          <a:bodyPr anchor="t" rtlCol="false" tIns="0" lIns="0" bIns="0" rIns="0">
            <a:spAutoFit/>
          </a:bodyPr>
          <a:lstStyle/>
          <a:p>
            <a:pPr algn="l">
              <a:lnSpc>
                <a:spcPts val="4593"/>
              </a:lnSpc>
            </a:pPr>
            <a:r>
              <a:rPr lang="en-US" sz="3304">
                <a:solidFill>
                  <a:srgbClr val="FFFFFF"/>
                </a:solidFill>
                <a:latin typeface="League Spartan"/>
              </a:rPr>
              <a:t>NYIKO MABUNDA</a:t>
            </a:r>
          </a:p>
        </p:txBody>
      </p:sp>
      <p:sp>
        <p:nvSpPr>
          <p:cNvPr name="TextBox 33" id="33"/>
          <p:cNvSpPr txBox="true"/>
          <p:nvPr/>
        </p:nvSpPr>
        <p:spPr>
          <a:xfrm rot="0">
            <a:off x="385996" y="6705182"/>
            <a:ext cx="4674712" cy="1768103"/>
          </a:xfrm>
          <a:prstGeom prst="rect">
            <a:avLst/>
          </a:prstGeom>
        </p:spPr>
        <p:txBody>
          <a:bodyPr anchor="t" rtlCol="false" tIns="0" lIns="0" bIns="0" rIns="0">
            <a:spAutoFit/>
          </a:bodyPr>
          <a:lstStyle/>
          <a:p>
            <a:pPr algn="l">
              <a:lnSpc>
                <a:spcPts val="2799"/>
              </a:lnSpc>
            </a:pPr>
            <a:r>
              <a:rPr lang="en-US" sz="1999" spc="77">
                <a:solidFill>
                  <a:srgbClr val="FFFFFF"/>
                </a:solidFill>
                <a:latin typeface="Poppins"/>
              </a:rPr>
              <a:t>Nyiko is an entrepreneur who has business interests in the following sectors: Motor, Transport &amp; logistics, Telecoms &amp; security services.</a:t>
            </a:r>
            <a:r>
              <a:rPr lang="en-US" sz="1999" spc="77">
                <a:solidFill>
                  <a:srgbClr val="FFFFFF"/>
                </a:solidFill>
                <a:latin typeface="Poppins"/>
              </a:rPr>
              <a:t> </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9465916" y="0"/>
            <a:ext cx="9136789" cy="10287000"/>
            <a:chOff x="0" y="0"/>
            <a:chExt cx="2406397" cy="2709333"/>
          </a:xfrm>
        </p:grpSpPr>
        <p:sp>
          <p:nvSpPr>
            <p:cNvPr name="Freeform 3" id="3"/>
            <p:cNvSpPr/>
            <p:nvPr/>
          </p:nvSpPr>
          <p:spPr>
            <a:xfrm flipH="false" flipV="false" rot="0">
              <a:off x="0" y="0"/>
              <a:ext cx="2406397" cy="2709333"/>
            </a:xfrm>
            <a:custGeom>
              <a:avLst/>
              <a:gdLst/>
              <a:ahLst/>
              <a:cxnLst/>
              <a:rect r="r" b="b" t="t" l="l"/>
              <a:pathLst>
                <a:path h="2709333" w="2406397">
                  <a:moveTo>
                    <a:pt x="0" y="0"/>
                  </a:moveTo>
                  <a:lnTo>
                    <a:pt x="2406397" y="0"/>
                  </a:lnTo>
                  <a:lnTo>
                    <a:pt x="2406397" y="2709333"/>
                  </a:lnTo>
                  <a:lnTo>
                    <a:pt x="0" y="2709333"/>
                  </a:lnTo>
                  <a:close/>
                </a:path>
              </a:pathLst>
            </a:custGeom>
            <a:solidFill>
              <a:srgbClr val="2C2C31"/>
            </a:solidFill>
          </p:spPr>
        </p:sp>
        <p:sp>
          <p:nvSpPr>
            <p:cNvPr name="TextBox 4" id="4"/>
            <p:cNvSpPr txBox="true"/>
            <p:nvPr/>
          </p:nvSpPr>
          <p:spPr>
            <a:xfrm>
              <a:off x="0" y="47625"/>
              <a:ext cx="2406397" cy="2661708"/>
            </a:xfrm>
            <a:prstGeom prst="rect">
              <a:avLst/>
            </a:prstGeom>
          </p:spPr>
          <p:txBody>
            <a:bodyPr anchor="ctr" rtlCol="false" tIns="50800" lIns="50800" bIns="50800" rIns="50800"/>
            <a:lstStyle/>
            <a:p>
              <a:pPr algn="ctr">
                <a:lnSpc>
                  <a:spcPts val="2399"/>
                </a:lnSpc>
              </a:pPr>
            </a:p>
          </p:txBody>
        </p:sp>
      </p:grpSp>
      <p:grpSp>
        <p:nvGrpSpPr>
          <p:cNvPr name="Group 5" id="5"/>
          <p:cNvGrpSpPr/>
          <p:nvPr/>
        </p:nvGrpSpPr>
        <p:grpSpPr>
          <a:xfrm rot="0">
            <a:off x="15966371" y="2258026"/>
            <a:ext cx="1450492" cy="74846"/>
            <a:chOff x="0" y="0"/>
            <a:chExt cx="257950" cy="13310"/>
          </a:xfrm>
        </p:grpSpPr>
        <p:sp>
          <p:nvSpPr>
            <p:cNvPr name="Freeform 6" id="6"/>
            <p:cNvSpPr/>
            <p:nvPr/>
          </p:nvSpPr>
          <p:spPr>
            <a:xfrm flipH="false" flipV="false" rot="0">
              <a:off x="0" y="0"/>
              <a:ext cx="257950" cy="13310"/>
            </a:xfrm>
            <a:custGeom>
              <a:avLst/>
              <a:gdLst/>
              <a:ahLst/>
              <a:cxnLst/>
              <a:rect r="r" b="b" t="t" l="l"/>
              <a:pathLst>
                <a:path h="13310" w="257950">
                  <a:moveTo>
                    <a:pt x="0" y="0"/>
                  </a:moveTo>
                  <a:lnTo>
                    <a:pt x="257950" y="0"/>
                  </a:lnTo>
                  <a:lnTo>
                    <a:pt x="257950" y="13310"/>
                  </a:lnTo>
                  <a:lnTo>
                    <a:pt x="0" y="13310"/>
                  </a:lnTo>
                  <a:close/>
                </a:path>
              </a:pathLst>
            </a:custGeom>
            <a:solidFill>
              <a:srgbClr val="2488CA"/>
            </a:solidFill>
          </p:spPr>
        </p:sp>
        <p:sp>
          <p:nvSpPr>
            <p:cNvPr name="TextBox 7" id="7"/>
            <p:cNvSpPr txBox="true"/>
            <p:nvPr/>
          </p:nvSpPr>
          <p:spPr>
            <a:xfrm>
              <a:off x="0" y="47625"/>
              <a:ext cx="257950" cy="-34315"/>
            </a:xfrm>
            <a:prstGeom prst="rect">
              <a:avLst/>
            </a:prstGeom>
          </p:spPr>
          <p:txBody>
            <a:bodyPr anchor="ctr" rtlCol="false" tIns="50800" lIns="50800" bIns="50800" rIns="50800"/>
            <a:lstStyle/>
            <a:p>
              <a:pPr algn="ctr">
                <a:lnSpc>
                  <a:spcPts val="2399"/>
                </a:lnSpc>
              </a:pPr>
            </a:p>
          </p:txBody>
        </p:sp>
      </p:grpSp>
      <p:sp>
        <p:nvSpPr>
          <p:cNvPr name="TextBox 8" id="8"/>
          <p:cNvSpPr txBox="true"/>
          <p:nvPr/>
        </p:nvSpPr>
        <p:spPr>
          <a:xfrm rot="0">
            <a:off x="13201390" y="1701504"/>
            <a:ext cx="4215473" cy="556523"/>
          </a:xfrm>
          <a:prstGeom prst="rect">
            <a:avLst/>
          </a:prstGeom>
        </p:spPr>
        <p:txBody>
          <a:bodyPr anchor="t" rtlCol="false" tIns="0" lIns="0" bIns="0" rIns="0">
            <a:spAutoFit/>
          </a:bodyPr>
          <a:lstStyle/>
          <a:p>
            <a:pPr algn="l">
              <a:lnSpc>
                <a:spcPts val="4593"/>
              </a:lnSpc>
            </a:pPr>
            <a:r>
              <a:rPr lang="en-US" sz="3304">
                <a:solidFill>
                  <a:srgbClr val="FFFFFF"/>
                </a:solidFill>
                <a:latin typeface="League Spartan"/>
              </a:rPr>
              <a:t>SAMMY UDUOMOH</a:t>
            </a:r>
          </a:p>
        </p:txBody>
      </p:sp>
      <p:sp>
        <p:nvSpPr>
          <p:cNvPr name="TextBox 9" id="9"/>
          <p:cNvSpPr txBox="true"/>
          <p:nvPr/>
        </p:nvSpPr>
        <p:spPr>
          <a:xfrm rot="0">
            <a:off x="12742151" y="2458280"/>
            <a:ext cx="4674712" cy="2472804"/>
          </a:xfrm>
          <a:prstGeom prst="rect">
            <a:avLst/>
          </a:prstGeom>
        </p:spPr>
        <p:txBody>
          <a:bodyPr anchor="t" rtlCol="false" tIns="0" lIns="0" bIns="0" rIns="0">
            <a:spAutoFit/>
          </a:bodyPr>
          <a:lstStyle/>
          <a:p>
            <a:pPr algn="r">
              <a:lnSpc>
                <a:spcPts val="2799"/>
              </a:lnSpc>
            </a:pPr>
            <a:r>
              <a:rPr lang="en-US" sz="1999" spc="77">
                <a:solidFill>
                  <a:srgbClr val="FFFFFF"/>
                </a:solidFill>
                <a:latin typeface="Poppins"/>
              </a:rPr>
              <a:t>Originally from Nigeria, Sammy has been in the country through Critical Skill permit since 2005. He has experience in Network Overhaul, New Site built, New Spectrum, Site upgrades &amp; Maintenance</a:t>
            </a:r>
            <a:r>
              <a:rPr lang="en-US" sz="1999" spc="77">
                <a:solidFill>
                  <a:srgbClr val="FFFFFF"/>
                </a:solidFill>
                <a:latin typeface="Poppins"/>
              </a:rPr>
              <a:t> </a:t>
            </a:r>
          </a:p>
        </p:txBody>
      </p:sp>
      <p:sp>
        <p:nvSpPr>
          <p:cNvPr name="TextBox 10" id="10"/>
          <p:cNvSpPr txBox="true"/>
          <p:nvPr/>
        </p:nvSpPr>
        <p:spPr>
          <a:xfrm rot="0">
            <a:off x="13201390" y="660474"/>
            <a:ext cx="1946672" cy="358701"/>
          </a:xfrm>
          <a:prstGeom prst="rect">
            <a:avLst/>
          </a:prstGeom>
        </p:spPr>
        <p:txBody>
          <a:bodyPr anchor="t" rtlCol="false" tIns="0" lIns="0" bIns="0" rIns="0">
            <a:spAutoFit/>
          </a:bodyPr>
          <a:lstStyle/>
          <a:p>
            <a:pPr algn="l">
              <a:lnSpc>
                <a:spcPts val="2799"/>
              </a:lnSpc>
            </a:pPr>
            <a:r>
              <a:rPr lang="en-US" sz="1999">
                <a:solidFill>
                  <a:srgbClr val="FFFFFF"/>
                </a:solidFill>
                <a:latin typeface="Poppins"/>
              </a:rPr>
              <a:t>Meet Our Team</a:t>
            </a:r>
          </a:p>
        </p:txBody>
      </p:sp>
      <p:grpSp>
        <p:nvGrpSpPr>
          <p:cNvPr name="Group 11" id="11"/>
          <p:cNvGrpSpPr/>
          <p:nvPr/>
        </p:nvGrpSpPr>
        <p:grpSpPr>
          <a:xfrm rot="0">
            <a:off x="15966371" y="6539275"/>
            <a:ext cx="1450492" cy="74846"/>
            <a:chOff x="0" y="0"/>
            <a:chExt cx="257950" cy="13310"/>
          </a:xfrm>
        </p:grpSpPr>
        <p:sp>
          <p:nvSpPr>
            <p:cNvPr name="Freeform 12" id="12"/>
            <p:cNvSpPr/>
            <p:nvPr/>
          </p:nvSpPr>
          <p:spPr>
            <a:xfrm flipH="false" flipV="false" rot="0">
              <a:off x="0" y="0"/>
              <a:ext cx="257950" cy="13310"/>
            </a:xfrm>
            <a:custGeom>
              <a:avLst/>
              <a:gdLst/>
              <a:ahLst/>
              <a:cxnLst/>
              <a:rect r="r" b="b" t="t" l="l"/>
              <a:pathLst>
                <a:path h="13310" w="257950">
                  <a:moveTo>
                    <a:pt x="0" y="0"/>
                  </a:moveTo>
                  <a:lnTo>
                    <a:pt x="257950" y="0"/>
                  </a:lnTo>
                  <a:lnTo>
                    <a:pt x="257950" y="13310"/>
                  </a:lnTo>
                  <a:lnTo>
                    <a:pt x="0" y="13310"/>
                  </a:lnTo>
                  <a:close/>
                </a:path>
              </a:pathLst>
            </a:custGeom>
            <a:solidFill>
              <a:srgbClr val="2488CA"/>
            </a:solidFill>
          </p:spPr>
        </p:sp>
        <p:sp>
          <p:nvSpPr>
            <p:cNvPr name="TextBox 13" id="13"/>
            <p:cNvSpPr txBox="true"/>
            <p:nvPr/>
          </p:nvSpPr>
          <p:spPr>
            <a:xfrm>
              <a:off x="0" y="47625"/>
              <a:ext cx="257950" cy="-34315"/>
            </a:xfrm>
            <a:prstGeom prst="rect">
              <a:avLst/>
            </a:prstGeom>
          </p:spPr>
          <p:txBody>
            <a:bodyPr anchor="ctr" rtlCol="false" tIns="50800" lIns="50800" bIns="50800" rIns="50800"/>
            <a:lstStyle/>
            <a:p>
              <a:pPr algn="ctr">
                <a:lnSpc>
                  <a:spcPts val="2399"/>
                </a:lnSpc>
              </a:pPr>
            </a:p>
          </p:txBody>
        </p:sp>
      </p:grpSp>
      <p:sp>
        <p:nvSpPr>
          <p:cNvPr name="TextBox 14" id="14"/>
          <p:cNvSpPr txBox="true"/>
          <p:nvPr/>
        </p:nvSpPr>
        <p:spPr>
          <a:xfrm rot="0">
            <a:off x="13381026" y="5982752"/>
            <a:ext cx="4035837" cy="556523"/>
          </a:xfrm>
          <a:prstGeom prst="rect">
            <a:avLst/>
          </a:prstGeom>
        </p:spPr>
        <p:txBody>
          <a:bodyPr anchor="t" rtlCol="false" tIns="0" lIns="0" bIns="0" rIns="0">
            <a:spAutoFit/>
          </a:bodyPr>
          <a:lstStyle/>
          <a:p>
            <a:pPr algn="l">
              <a:lnSpc>
                <a:spcPts val="4593"/>
              </a:lnSpc>
            </a:pPr>
            <a:r>
              <a:rPr lang="en-US" sz="3304">
                <a:solidFill>
                  <a:srgbClr val="FFFFFF"/>
                </a:solidFill>
                <a:latin typeface="League Spartan"/>
              </a:rPr>
              <a:t>LETHABO MOHALE</a:t>
            </a:r>
          </a:p>
        </p:txBody>
      </p:sp>
      <p:sp>
        <p:nvSpPr>
          <p:cNvPr name="TextBox 15" id="15"/>
          <p:cNvSpPr txBox="true"/>
          <p:nvPr/>
        </p:nvSpPr>
        <p:spPr>
          <a:xfrm rot="0">
            <a:off x="12742151" y="6739529"/>
            <a:ext cx="4674712" cy="2120454"/>
          </a:xfrm>
          <a:prstGeom prst="rect">
            <a:avLst/>
          </a:prstGeom>
        </p:spPr>
        <p:txBody>
          <a:bodyPr anchor="t" rtlCol="false" tIns="0" lIns="0" bIns="0" rIns="0">
            <a:spAutoFit/>
          </a:bodyPr>
          <a:lstStyle/>
          <a:p>
            <a:pPr algn="r">
              <a:lnSpc>
                <a:spcPts val="2799"/>
              </a:lnSpc>
            </a:pPr>
            <a:r>
              <a:rPr lang="en-US" sz="1999" spc="77">
                <a:solidFill>
                  <a:srgbClr val="FFFFFF"/>
                </a:solidFill>
                <a:latin typeface="Poppins"/>
              </a:rPr>
              <a:t>A seasoned property executive, Lethabo has been in the property industry for 19 years and has extensive knowledge through her involvement with Vodacom and Telkom Mobile projects.</a:t>
            </a:r>
          </a:p>
        </p:txBody>
      </p:sp>
      <p:grpSp>
        <p:nvGrpSpPr>
          <p:cNvPr name="Group 16" id="16"/>
          <p:cNvGrpSpPr/>
          <p:nvPr/>
        </p:nvGrpSpPr>
        <p:grpSpPr>
          <a:xfrm rot="0">
            <a:off x="349508" y="1590358"/>
            <a:ext cx="4079265" cy="6068340"/>
            <a:chOff x="0" y="0"/>
            <a:chExt cx="5439019" cy="8091121"/>
          </a:xfrm>
        </p:grpSpPr>
        <p:pic>
          <p:nvPicPr>
            <p:cNvPr name="Picture 17" id="17"/>
            <p:cNvPicPr>
              <a:picLocks noChangeAspect="true"/>
            </p:cNvPicPr>
            <p:nvPr/>
          </p:nvPicPr>
          <p:blipFill>
            <a:blip r:embed="rId2"/>
            <a:srcRect l="36901" t="0" r="36901" b="0"/>
            <a:stretch>
              <a:fillRect/>
            </a:stretch>
          </p:blipFill>
          <p:spPr>
            <a:xfrm flipH="false" flipV="false">
              <a:off x="0" y="0"/>
              <a:ext cx="5439019" cy="8091121"/>
            </a:xfrm>
            <a:prstGeom prst="rect">
              <a:avLst/>
            </a:prstGeom>
          </p:spPr>
        </p:pic>
      </p:grpSp>
      <p:grpSp>
        <p:nvGrpSpPr>
          <p:cNvPr name="Group 18" id="18"/>
          <p:cNvGrpSpPr/>
          <p:nvPr/>
        </p:nvGrpSpPr>
        <p:grpSpPr>
          <a:xfrm rot="0">
            <a:off x="4428772" y="1590358"/>
            <a:ext cx="4079265" cy="6068340"/>
            <a:chOff x="0" y="0"/>
            <a:chExt cx="5439019" cy="8091121"/>
          </a:xfrm>
        </p:grpSpPr>
        <p:pic>
          <p:nvPicPr>
            <p:cNvPr name="Picture 19" id="19"/>
            <p:cNvPicPr>
              <a:picLocks noChangeAspect="true"/>
            </p:cNvPicPr>
            <p:nvPr/>
          </p:nvPicPr>
          <p:blipFill>
            <a:blip r:embed="rId2"/>
            <a:srcRect l="36901" t="0" r="36901" b="0"/>
            <a:stretch>
              <a:fillRect/>
            </a:stretch>
          </p:blipFill>
          <p:spPr>
            <a:xfrm flipH="false" flipV="false">
              <a:off x="0" y="0"/>
              <a:ext cx="5439019" cy="8091121"/>
            </a:xfrm>
            <a:prstGeom prst="rect">
              <a:avLst/>
            </a:prstGeom>
          </p:spPr>
        </p:pic>
      </p:grpSp>
      <p:grpSp>
        <p:nvGrpSpPr>
          <p:cNvPr name="Group 20" id="20"/>
          <p:cNvGrpSpPr/>
          <p:nvPr/>
        </p:nvGrpSpPr>
        <p:grpSpPr>
          <a:xfrm rot="0">
            <a:off x="345350" y="7541897"/>
            <a:ext cx="4082823" cy="1596956"/>
            <a:chOff x="0" y="0"/>
            <a:chExt cx="895753" cy="350365"/>
          </a:xfrm>
        </p:grpSpPr>
        <p:sp>
          <p:nvSpPr>
            <p:cNvPr name="Freeform 21" id="21"/>
            <p:cNvSpPr/>
            <p:nvPr/>
          </p:nvSpPr>
          <p:spPr>
            <a:xfrm flipH="false" flipV="false" rot="0">
              <a:off x="0" y="0"/>
              <a:ext cx="895753" cy="350365"/>
            </a:xfrm>
            <a:custGeom>
              <a:avLst/>
              <a:gdLst/>
              <a:ahLst/>
              <a:cxnLst/>
              <a:rect r="r" b="b" t="t" l="l"/>
              <a:pathLst>
                <a:path h="350365" w="895753">
                  <a:moveTo>
                    <a:pt x="0" y="0"/>
                  </a:moveTo>
                  <a:lnTo>
                    <a:pt x="895753" y="0"/>
                  </a:lnTo>
                  <a:lnTo>
                    <a:pt x="895753" y="350365"/>
                  </a:lnTo>
                  <a:lnTo>
                    <a:pt x="0" y="350365"/>
                  </a:lnTo>
                  <a:close/>
                </a:path>
              </a:pathLst>
            </a:custGeom>
            <a:solidFill>
              <a:srgbClr val="017CC2"/>
            </a:solidFill>
          </p:spPr>
        </p:sp>
        <p:sp>
          <p:nvSpPr>
            <p:cNvPr name="TextBox 22" id="22"/>
            <p:cNvSpPr txBox="true"/>
            <p:nvPr/>
          </p:nvSpPr>
          <p:spPr>
            <a:xfrm>
              <a:off x="0" y="47625"/>
              <a:ext cx="895753" cy="302740"/>
            </a:xfrm>
            <a:prstGeom prst="rect">
              <a:avLst/>
            </a:prstGeom>
          </p:spPr>
          <p:txBody>
            <a:bodyPr anchor="ctr" rtlCol="false" tIns="50800" lIns="50800" bIns="50800" rIns="50800"/>
            <a:lstStyle/>
            <a:p>
              <a:pPr algn="ctr">
                <a:lnSpc>
                  <a:spcPts val="2399"/>
                </a:lnSpc>
              </a:pPr>
            </a:p>
          </p:txBody>
        </p:sp>
      </p:grpSp>
      <p:grpSp>
        <p:nvGrpSpPr>
          <p:cNvPr name="Group 23" id="23"/>
          <p:cNvGrpSpPr/>
          <p:nvPr/>
        </p:nvGrpSpPr>
        <p:grpSpPr>
          <a:xfrm rot="0">
            <a:off x="4428174" y="7541897"/>
            <a:ext cx="4083422" cy="1596956"/>
            <a:chOff x="0" y="0"/>
            <a:chExt cx="895885" cy="350365"/>
          </a:xfrm>
        </p:grpSpPr>
        <p:sp>
          <p:nvSpPr>
            <p:cNvPr name="Freeform 24" id="24"/>
            <p:cNvSpPr/>
            <p:nvPr/>
          </p:nvSpPr>
          <p:spPr>
            <a:xfrm flipH="false" flipV="false" rot="0">
              <a:off x="0" y="0"/>
              <a:ext cx="895885" cy="350365"/>
            </a:xfrm>
            <a:custGeom>
              <a:avLst/>
              <a:gdLst/>
              <a:ahLst/>
              <a:cxnLst/>
              <a:rect r="r" b="b" t="t" l="l"/>
              <a:pathLst>
                <a:path h="350365" w="895885">
                  <a:moveTo>
                    <a:pt x="0" y="0"/>
                  </a:moveTo>
                  <a:lnTo>
                    <a:pt x="895885" y="0"/>
                  </a:lnTo>
                  <a:lnTo>
                    <a:pt x="895885" y="350365"/>
                  </a:lnTo>
                  <a:lnTo>
                    <a:pt x="0" y="350365"/>
                  </a:lnTo>
                  <a:close/>
                </a:path>
              </a:pathLst>
            </a:custGeom>
            <a:solidFill>
              <a:srgbClr val="BD3D41"/>
            </a:solidFill>
          </p:spPr>
        </p:sp>
        <p:sp>
          <p:nvSpPr>
            <p:cNvPr name="TextBox 25" id="25"/>
            <p:cNvSpPr txBox="true"/>
            <p:nvPr/>
          </p:nvSpPr>
          <p:spPr>
            <a:xfrm>
              <a:off x="0" y="47625"/>
              <a:ext cx="895885" cy="302740"/>
            </a:xfrm>
            <a:prstGeom prst="rect">
              <a:avLst/>
            </a:prstGeom>
          </p:spPr>
          <p:txBody>
            <a:bodyPr anchor="ctr" rtlCol="false" tIns="50800" lIns="50800" bIns="50800" rIns="50800"/>
            <a:lstStyle/>
            <a:p>
              <a:pPr algn="ctr">
                <a:lnSpc>
                  <a:spcPts val="2399"/>
                </a:lnSpc>
              </a:pPr>
            </a:p>
          </p:txBody>
        </p:sp>
      </p:grpSp>
      <p:sp>
        <p:nvSpPr>
          <p:cNvPr name="AutoShape 26" id="26"/>
          <p:cNvSpPr/>
          <p:nvPr/>
        </p:nvSpPr>
        <p:spPr>
          <a:xfrm>
            <a:off x="0" y="1019175"/>
            <a:ext cx="10933174" cy="0"/>
          </a:xfrm>
          <a:prstGeom prst="line">
            <a:avLst/>
          </a:prstGeom>
          <a:ln cap="flat" w="19050">
            <a:solidFill>
              <a:srgbClr val="AB2222"/>
            </a:solidFill>
            <a:prstDash val="solid"/>
            <a:headEnd type="none" len="sm" w="sm"/>
            <a:tailEnd type="none" len="sm" w="sm"/>
          </a:ln>
        </p:spPr>
      </p:sp>
      <p:sp>
        <p:nvSpPr>
          <p:cNvPr name="TextBox 27" id="27"/>
          <p:cNvSpPr txBox="true"/>
          <p:nvPr/>
        </p:nvSpPr>
        <p:spPr>
          <a:xfrm rot="0">
            <a:off x="730400" y="8132085"/>
            <a:ext cx="3368215" cy="400202"/>
          </a:xfrm>
          <a:prstGeom prst="rect">
            <a:avLst/>
          </a:prstGeom>
        </p:spPr>
        <p:txBody>
          <a:bodyPr anchor="t" rtlCol="false" tIns="0" lIns="0" bIns="0" rIns="0">
            <a:spAutoFit/>
          </a:bodyPr>
          <a:lstStyle/>
          <a:p>
            <a:pPr algn="l">
              <a:lnSpc>
                <a:spcPts val="3169"/>
              </a:lnSpc>
            </a:pPr>
            <a:r>
              <a:rPr lang="en-US" sz="2641">
                <a:solidFill>
                  <a:srgbClr val="FFFFFF"/>
                </a:solidFill>
                <a:latin typeface="League Spartan"/>
              </a:rPr>
              <a:t>SAMMY UDUOMOH</a:t>
            </a:r>
          </a:p>
        </p:txBody>
      </p:sp>
      <p:sp>
        <p:nvSpPr>
          <p:cNvPr name="TextBox 28" id="28"/>
          <p:cNvSpPr txBox="true"/>
          <p:nvPr/>
        </p:nvSpPr>
        <p:spPr>
          <a:xfrm rot="0">
            <a:off x="4908416" y="8089401"/>
            <a:ext cx="3603180" cy="400202"/>
          </a:xfrm>
          <a:prstGeom prst="rect">
            <a:avLst/>
          </a:prstGeom>
        </p:spPr>
        <p:txBody>
          <a:bodyPr anchor="t" rtlCol="false" tIns="0" lIns="0" bIns="0" rIns="0">
            <a:spAutoFit/>
          </a:bodyPr>
          <a:lstStyle/>
          <a:p>
            <a:pPr algn="l">
              <a:lnSpc>
                <a:spcPts val="3169"/>
              </a:lnSpc>
            </a:pPr>
            <a:r>
              <a:rPr lang="en-US" sz="2641">
                <a:solidFill>
                  <a:srgbClr val="FFFFFF"/>
                </a:solidFill>
                <a:latin typeface="League Spartan"/>
              </a:rPr>
              <a:t>LETHABO MOHALE</a:t>
            </a:r>
          </a:p>
        </p:txBody>
      </p:sp>
      <p:sp>
        <p:nvSpPr>
          <p:cNvPr name="TextBox 29" id="29"/>
          <p:cNvSpPr txBox="true"/>
          <p:nvPr/>
        </p:nvSpPr>
        <p:spPr>
          <a:xfrm rot="0">
            <a:off x="1666181" y="8504673"/>
            <a:ext cx="1496653" cy="368202"/>
          </a:xfrm>
          <a:prstGeom prst="rect">
            <a:avLst/>
          </a:prstGeom>
        </p:spPr>
        <p:txBody>
          <a:bodyPr anchor="t" rtlCol="false" tIns="0" lIns="0" bIns="0" rIns="0">
            <a:spAutoFit/>
          </a:bodyPr>
          <a:lstStyle/>
          <a:p>
            <a:pPr algn="l">
              <a:lnSpc>
                <a:spcPts val="2801"/>
              </a:lnSpc>
            </a:pPr>
            <a:r>
              <a:rPr lang="en-US" sz="2000">
                <a:solidFill>
                  <a:srgbClr val="FFFFFF"/>
                </a:solidFill>
                <a:latin typeface="Poppins Italics"/>
              </a:rPr>
              <a:t>Engineering</a:t>
            </a:r>
          </a:p>
        </p:txBody>
      </p:sp>
      <p:sp>
        <p:nvSpPr>
          <p:cNvPr name="TextBox 30" id="30"/>
          <p:cNvSpPr txBox="true"/>
          <p:nvPr/>
        </p:nvSpPr>
        <p:spPr>
          <a:xfrm rot="0">
            <a:off x="5926799" y="8431309"/>
            <a:ext cx="1566415" cy="428673"/>
          </a:xfrm>
          <a:prstGeom prst="rect">
            <a:avLst/>
          </a:prstGeom>
        </p:spPr>
        <p:txBody>
          <a:bodyPr anchor="t" rtlCol="false" tIns="0" lIns="0" bIns="0" rIns="0">
            <a:spAutoFit/>
          </a:bodyPr>
          <a:lstStyle/>
          <a:p>
            <a:pPr algn="l">
              <a:lnSpc>
                <a:spcPts val="3361"/>
              </a:lnSpc>
            </a:pPr>
            <a:r>
              <a:rPr lang="en-US" sz="2400">
                <a:solidFill>
                  <a:srgbClr val="FFFFFF"/>
                </a:solidFill>
                <a:latin typeface="Poppins Italics"/>
              </a:rPr>
              <a:t>Permitting</a:t>
            </a:r>
          </a:p>
        </p:txBody>
      </p:sp>
      <p:sp>
        <p:nvSpPr>
          <p:cNvPr name="TextBox 31" id="31"/>
          <p:cNvSpPr txBox="true"/>
          <p:nvPr/>
        </p:nvSpPr>
        <p:spPr>
          <a:xfrm rot="0">
            <a:off x="14034310" y="9728087"/>
            <a:ext cx="4065327" cy="325643"/>
          </a:xfrm>
          <a:prstGeom prst="rect">
            <a:avLst/>
          </a:prstGeom>
        </p:spPr>
        <p:txBody>
          <a:bodyPr anchor="t" rtlCol="false" tIns="0" lIns="0" bIns="0" rIns="0">
            <a:spAutoFit/>
          </a:bodyPr>
          <a:lstStyle/>
          <a:p>
            <a:pPr algn="r">
              <a:lnSpc>
                <a:spcPts val="2520"/>
              </a:lnSpc>
            </a:pPr>
            <a:r>
              <a:rPr lang="en-US" sz="1800">
                <a:solidFill>
                  <a:srgbClr val="FFFFFF"/>
                </a:solidFill>
                <a:latin typeface="Poppins"/>
              </a:rPr>
              <a:t>RISAKA GROUP</a:t>
            </a:r>
          </a:p>
        </p:txBody>
      </p:sp>
      <p:sp>
        <p:nvSpPr>
          <p:cNvPr name="AutoShape 32" id="32"/>
          <p:cNvSpPr/>
          <p:nvPr/>
        </p:nvSpPr>
        <p:spPr>
          <a:xfrm>
            <a:off x="7964647" y="9928998"/>
            <a:ext cx="6718701" cy="0"/>
          </a:xfrm>
          <a:prstGeom prst="line">
            <a:avLst/>
          </a:prstGeom>
          <a:ln cap="flat" w="19050">
            <a:solidFill>
              <a:srgbClr val="AB2222"/>
            </a:solidFill>
            <a:prstDash val="solid"/>
            <a:headEnd type="none" len="sm" w="sm"/>
            <a:tailEnd type="none" len="sm" w="sm"/>
          </a:ln>
        </p:spPr>
      </p:sp>
      <p:sp>
        <p:nvSpPr>
          <p:cNvPr name="TextBox 33" id="33"/>
          <p:cNvSpPr txBox="true"/>
          <p:nvPr/>
        </p:nvSpPr>
        <p:spPr>
          <a:xfrm rot="0">
            <a:off x="752067" y="1123447"/>
            <a:ext cx="7353412" cy="324538"/>
          </a:xfrm>
          <a:prstGeom prst="rect">
            <a:avLst/>
          </a:prstGeom>
        </p:spPr>
        <p:txBody>
          <a:bodyPr anchor="t" rtlCol="false" tIns="0" lIns="0" bIns="0" rIns="0">
            <a:spAutoFit/>
          </a:bodyPr>
          <a:lstStyle/>
          <a:p>
            <a:pPr algn="l">
              <a:lnSpc>
                <a:spcPts val="2578"/>
              </a:lnSpc>
            </a:pPr>
            <a:r>
              <a:rPr lang="en-US" sz="1842">
                <a:solidFill>
                  <a:srgbClr val="000000"/>
                </a:solidFill>
                <a:latin typeface="Poppins Italics"/>
              </a:rPr>
              <a:t>[ Cooperate Photo Full Body Picture or Half Body High Quality ] </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DAGI94H8qSo</dc:identifier>
  <dcterms:modified xsi:type="dcterms:W3CDTF">2011-08-01T06:04:30Z</dcterms:modified>
  <cp:revision>1</cp:revision>
  <dc:title>RISAKA GROUP</dc:title>
</cp:coreProperties>
</file>